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38"/>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277" r:id="rId16"/>
    <p:sldId id="278" r:id="rId17"/>
    <p:sldId id="279" r:id="rId18"/>
    <p:sldId id="281" r:id="rId19"/>
    <p:sldId id="301" r:id="rId20"/>
    <p:sldId id="286" r:id="rId21"/>
    <p:sldId id="291" r:id="rId22"/>
    <p:sldId id="290" r:id="rId23"/>
    <p:sldId id="293" r:id="rId24"/>
    <p:sldId id="294" r:id="rId25"/>
    <p:sldId id="295" r:id="rId26"/>
    <p:sldId id="298" r:id="rId27"/>
    <p:sldId id="284" r:id="rId28"/>
    <p:sldId id="315" r:id="rId29"/>
    <p:sldId id="316" r:id="rId30"/>
    <p:sldId id="317" r:id="rId31"/>
    <p:sldId id="318" r:id="rId32"/>
    <p:sldId id="319" r:id="rId33"/>
    <p:sldId id="323" r:id="rId34"/>
    <p:sldId id="324" r:id="rId35"/>
    <p:sldId id="321" r:id="rId36"/>
    <p:sldId id="32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fr-FR" sz="1400" b="1" i="0" u="none" strike="noStrike" cap="all" baseline="0" dirty="0">
                <a:solidFill>
                  <a:schemeClr val="tx1"/>
                </a:solidFill>
                <a:effectLst/>
              </a:rPr>
              <a:t>% d’incidence  sur une cohorte de 502 cas pour un suivi moyen de 15 ans*</a:t>
            </a:r>
            <a:endParaRPr lang="en-US" sz="1400" dirty="0">
              <a:solidFill>
                <a:schemeClr val="tx1"/>
              </a:solidFill>
            </a:endParaRPr>
          </a:p>
        </c:rich>
      </c:tx>
      <c:layout>
        <c:manualLayout>
          <c:xMode val="edge"/>
          <c:yMode val="edge"/>
          <c:x val="0.12112045653384236"/>
          <c:y val="5.6680889144258881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Incidence</c:v>
                </c:pt>
              </c:strCache>
            </c:strRef>
          </c:tx>
          <c:dPt>
            <c:idx val="0"/>
            <c:bubble3D val="0"/>
            <c:spPr>
              <a:solidFill>
                <a:schemeClr val="accent4">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63A-4CF0-AC00-69C8C69C878F}"/>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63A-4CF0-AC00-69C8C69C878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63A-4CF0-AC00-69C8C69C878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63A-4CF0-AC00-69C8C69C878F}"/>
              </c:ext>
            </c:extLst>
          </c:dPt>
          <c:dLbls>
            <c:dLbl>
              <c:idx val="0"/>
              <c:layout>
                <c:manualLayout>
                  <c:x val="-0.20803979401065043"/>
                  <c:y val="0.23055371778551964"/>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fld id="{12A91D0D-730A-4975-BC0A-6836288491D8}" type="CATEGORYNAME">
                      <a:rPr lang="en-US" sz="1600">
                        <a:solidFill>
                          <a:schemeClr val="bg1"/>
                        </a:solidFill>
                      </a:rPr>
                      <a:pPr>
                        <a:defRPr sz="1600"/>
                      </a:pPr>
                      <a:t>[NOM DE CATÉGORIE]</a:t>
                    </a:fld>
                    <a:r>
                      <a:rPr lang="en-US" sz="1600" baseline="0" dirty="0">
                        <a:solidFill>
                          <a:schemeClr val="bg1"/>
                        </a:solidFill>
                      </a:rPr>
                      <a:t>
</a:t>
                    </a:r>
                    <a:fld id="{23F62D05-B411-48B7-9FB3-C62718513044}" type="PERCENTAGE">
                      <a:rPr lang="en-US" sz="1600" baseline="0">
                        <a:solidFill>
                          <a:schemeClr val="bg1"/>
                        </a:solidFill>
                      </a:rPr>
                      <a:pPr>
                        <a:defRPr sz="1600"/>
                      </a:pPr>
                      <a:t>[POURCENTAGE]</a:t>
                    </a:fld>
                    <a:endParaRPr lang="en-US" sz="16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1683333614176262"/>
                      <c:h val="0.47912450831132208"/>
                    </c:manualLayout>
                  </c15:layout>
                  <c15:dlblFieldTable/>
                  <c15:showDataLabelsRange val="0"/>
                </c:ext>
                <c:ext xmlns:c16="http://schemas.microsoft.com/office/drawing/2014/chart" uri="{C3380CC4-5D6E-409C-BE32-E72D297353CC}">
                  <c16:uniqueId val="{00000001-863A-4CF0-AC00-69C8C69C878F}"/>
                </c:ext>
              </c:extLst>
            </c:dLbl>
            <c:dLbl>
              <c:idx val="1"/>
              <c:layout>
                <c:manualLayout>
                  <c:x val="0.20517094589838797"/>
                  <c:y val="-0.16808209853797251"/>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fld id="{65810D17-1DA4-4747-AA68-417AEA1E0645}" type="CATEGORYNAME">
                      <a:rPr lang="en-US" sz="1600" dirty="0">
                        <a:solidFill>
                          <a:schemeClr val="bg1"/>
                        </a:solidFill>
                      </a:rPr>
                      <a:pPr>
                        <a:defRPr sz="1600">
                          <a:solidFill>
                            <a:schemeClr val="accent1"/>
                          </a:solidFill>
                        </a:defRPr>
                      </a:pPr>
                      <a:t>[NOM DE CATÉGORIE]</a:t>
                    </a:fld>
                    <a:r>
                      <a:rPr lang="en-US" sz="1600" baseline="0" dirty="0">
                        <a:solidFill>
                          <a:schemeClr val="tx1"/>
                        </a:solidFill>
                      </a:rPr>
                      <a:t>
</a:t>
                    </a:r>
                    <a:fld id="{7CF98B85-5141-44D6-A8B8-93BA6E43FBC2}" type="PERCENTAGE">
                      <a:rPr lang="en-US" sz="1600" baseline="0" dirty="0">
                        <a:solidFill>
                          <a:schemeClr val="bg1"/>
                        </a:solidFill>
                      </a:rPr>
                      <a:pPr>
                        <a:defRPr sz="1600">
                          <a:solidFill>
                            <a:schemeClr val="accent1"/>
                          </a:solidFill>
                        </a:defRPr>
                      </a:pPr>
                      <a:t>[POURCENTAGE]</a:t>
                    </a:fld>
                    <a:endParaRPr lang="en-US" sz="16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9183663965297966"/>
                      <c:h val="0.29280602255624322"/>
                    </c:manualLayout>
                  </c15:layout>
                  <c15:dlblFieldTable/>
                  <c15:showDataLabelsRange val="0"/>
                </c:ext>
                <c:ext xmlns:c16="http://schemas.microsoft.com/office/drawing/2014/chart" uri="{C3380CC4-5D6E-409C-BE32-E72D297353CC}">
                  <c16:uniqueId val="{00000003-863A-4CF0-AC00-69C8C69C878F}"/>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863A-4CF0-AC00-69C8C69C878F}"/>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863A-4CF0-AC00-69C8C69C87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2"/>
                <c:pt idx="0">
                  <c:v>Total « Terminaison défavorable »</c:v>
                </c:pt>
                <c:pt idx="1">
                  <c:v>Total « Terminaison favorable »</c:v>
                </c:pt>
              </c:strCache>
            </c:strRef>
          </c:cat>
          <c:val>
            <c:numRef>
              <c:f>Feuil1!$B$2:$B$5</c:f>
              <c:numCache>
                <c:formatCode>General</c:formatCode>
                <c:ptCount val="4"/>
                <c:pt idx="0">
                  <c:v>32.299999999999997</c:v>
                </c:pt>
                <c:pt idx="1">
                  <c:v>67.7</c:v>
                </c:pt>
              </c:numCache>
            </c:numRef>
          </c:val>
          <c:extLst>
            <c:ext xmlns:c16="http://schemas.microsoft.com/office/drawing/2014/chart" uri="{C3380CC4-5D6E-409C-BE32-E72D297353CC}">
              <c16:uniqueId val="{00000008-863A-4CF0-AC00-69C8C69C878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AB2D9-3472-4F58-96CF-0367457BAD85}" type="datetimeFigureOut">
              <a:rPr lang="fr-FR" smtClean="0"/>
              <a:t>06/02/2020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0E2E0-D5C1-419D-9B56-F6038D0A72C5}" type="slidenum">
              <a:rPr lang="fr-FR" smtClean="0"/>
              <a:t>‹N°›</a:t>
            </a:fld>
            <a:endParaRPr lang="fr-FR"/>
          </a:p>
        </p:txBody>
      </p:sp>
    </p:spTree>
    <p:extLst>
      <p:ext uri="{BB962C8B-B14F-4D97-AF65-F5344CB8AC3E}">
        <p14:creationId xmlns:p14="http://schemas.microsoft.com/office/powerpoint/2010/main" val="419788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50E2E0-D5C1-419D-9B56-F6038D0A72C5}" type="slidenum">
              <a:rPr lang="fr-FR" smtClean="0"/>
              <a:t>1</a:t>
            </a:fld>
            <a:endParaRPr lang="fr-FR"/>
          </a:p>
        </p:txBody>
      </p:sp>
    </p:spTree>
    <p:extLst>
      <p:ext uri="{BB962C8B-B14F-4D97-AF65-F5344CB8AC3E}">
        <p14:creationId xmlns:p14="http://schemas.microsoft.com/office/powerpoint/2010/main" val="126149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8855E3-21C7-4575-999C-91FF688FABC5}" type="slidenum">
              <a:rPr lang="fr-FR" smtClean="0"/>
              <a:t>20</a:t>
            </a:fld>
            <a:endParaRPr lang="fr-FR"/>
          </a:p>
        </p:txBody>
      </p:sp>
    </p:spTree>
    <p:extLst>
      <p:ext uri="{BB962C8B-B14F-4D97-AF65-F5344CB8AC3E}">
        <p14:creationId xmlns:p14="http://schemas.microsoft.com/office/powerpoint/2010/main" val="184071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8855E3-21C7-4575-999C-91FF688FABC5}" type="slidenum">
              <a:rPr lang="fr-FR" smtClean="0"/>
              <a:t>21</a:t>
            </a:fld>
            <a:endParaRPr lang="fr-FR"/>
          </a:p>
        </p:txBody>
      </p:sp>
    </p:spTree>
    <p:extLst>
      <p:ext uri="{BB962C8B-B14F-4D97-AF65-F5344CB8AC3E}">
        <p14:creationId xmlns:p14="http://schemas.microsoft.com/office/powerpoint/2010/main" val="3330168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8855E3-21C7-4575-999C-91FF688FABC5}" type="slidenum">
              <a:rPr lang="fr-FR" smtClean="0"/>
              <a:t>22</a:t>
            </a:fld>
            <a:endParaRPr lang="fr-FR"/>
          </a:p>
        </p:txBody>
      </p:sp>
    </p:spTree>
    <p:extLst>
      <p:ext uri="{BB962C8B-B14F-4D97-AF65-F5344CB8AC3E}">
        <p14:creationId xmlns:p14="http://schemas.microsoft.com/office/powerpoint/2010/main" val="26198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8855E3-21C7-4575-999C-91FF688FABC5}" type="slidenum">
              <a:rPr lang="fr-FR" smtClean="0"/>
              <a:t>24</a:t>
            </a:fld>
            <a:endParaRPr lang="fr-FR"/>
          </a:p>
        </p:txBody>
      </p:sp>
    </p:spTree>
    <p:extLst>
      <p:ext uri="{BB962C8B-B14F-4D97-AF65-F5344CB8AC3E}">
        <p14:creationId xmlns:p14="http://schemas.microsoft.com/office/powerpoint/2010/main" val="208032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8855E3-21C7-4575-999C-91FF688FABC5}" type="slidenum">
              <a:rPr lang="fr-FR" smtClean="0"/>
              <a:t>25</a:t>
            </a:fld>
            <a:endParaRPr lang="fr-FR"/>
          </a:p>
        </p:txBody>
      </p:sp>
    </p:spTree>
    <p:extLst>
      <p:ext uri="{BB962C8B-B14F-4D97-AF65-F5344CB8AC3E}">
        <p14:creationId xmlns:p14="http://schemas.microsoft.com/office/powerpoint/2010/main" val="146822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5C4558-431C-4955-BC05-D3835BACB484}" type="slidenum">
              <a:rPr lang="fr-FR" smtClean="0"/>
              <a:t>31</a:t>
            </a:fld>
            <a:endParaRPr lang="fr-FR"/>
          </a:p>
        </p:txBody>
      </p:sp>
    </p:spTree>
    <p:extLst>
      <p:ext uri="{BB962C8B-B14F-4D97-AF65-F5344CB8AC3E}">
        <p14:creationId xmlns:p14="http://schemas.microsoft.com/office/powerpoint/2010/main" val="4214063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33</a:t>
            </a:fld>
            <a:endParaRPr lang="fr-FR"/>
          </a:p>
        </p:txBody>
      </p:sp>
    </p:spTree>
    <p:extLst>
      <p:ext uri="{BB962C8B-B14F-4D97-AF65-F5344CB8AC3E}">
        <p14:creationId xmlns:p14="http://schemas.microsoft.com/office/powerpoint/2010/main" val="396837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34</a:t>
            </a:fld>
            <a:endParaRPr lang="fr-FR"/>
          </a:p>
        </p:txBody>
      </p:sp>
    </p:spTree>
    <p:extLst>
      <p:ext uri="{BB962C8B-B14F-4D97-AF65-F5344CB8AC3E}">
        <p14:creationId xmlns:p14="http://schemas.microsoft.com/office/powerpoint/2010/main" val="330453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7</a:t>
            </a:fld>
            <a:endParaRPr lang="fr-FR"/>
          </a:p>
        </p:txBody>
      </p:sp>
    </p:spTree>
    <p:extLst>
      <p:ext uri="{BB962C8B-B14F-4D97-AF65-F5344CB8AC3E}">
        <p14:creationId xmlns:p14="http://schemas.microsoft.com/office/powerpoint/2010/main" val="16342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8</a:t>
            </a:fld>
            <a:endParaRPr lang="fr-FR"/>
          </a:p>
        </p:txBody>
      </p:sp>
    </p:spTree>
    <p:extLst>
      <p:ext uri="{BB962C8B-B14F-4D97-AF65-F5344CB8AC3E}">
        <p14:creationId xmlns:p14="http://schemas.microsoft.com/office/powerpoint/2010/main" val="83907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9</a:t>
            </a:fld>
            <a:endParaRPr lang="fr-FR"/>
          </a:p>
        </p:txBody>
      </p:sp>
    </p:spTree>
    <p:extLst>
      <p:ext uri="{BB962C8B-B14F-4D97-AF65-F5344CB8AC3E}">
        <p14:creationId xmlns:p14="http://schemas.microsoft.com/office/powerpoint/2010/main" val="411950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10</a:t>
            </a:fld>
            <a:endParaRPr lang="fr-FR"/>
          </a:p>
        </p:txBody>
      </p:sp>
    </p:spTree>
    <p:extLst>
      <p:ext uri="{BB962C8B-B14F-4D97-AF65-F5344CB8AC3E}">
        <p14:creationId xmlns:p14="http://schemas.microsoft.com/office/powerpoint/2010/main" val="286218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8D92233D-CADB-4A7B-A0B2-F51BFCCD7FE6}" type="slidenum">
              <a:rPr lang="fr-FR" altLang="fr-FR" smtClean="0">
                <a:cs typeface="Arial" panose="020B0604020202020204" pitchFamily="34" charset="0"/>
              </a:rPr>
              <a:pPr fontAlgn="base">
                <a:spcBef>
                  <a:spcPct val="0"/>
                </a:spcBef>
                <a:spcAft>
                  <a:spcPct val="0"/>
                </a:spcAft>
              </a:pPr>
              <a:t>11</a:t>
            </a:fld>
            <a:endParaRPr lang="fr-FR" altLang="fr-FR">
              <a:cs typeface="Arial" panose="020B0604020202020204" pitchFamily="34" charset="0"/>
            </a:endParaRPr>
          </a:p>
        </p:txBody>
      </p:sp>
    </p:spTree>
    <p:extLst>
      <p:ext uri="{BB962C8B-B14F-4D97-AF65-F5344CB8AC3E}">
        <p14:creationId xmlns:p14="http://schemas.microsoft.com/office/powerpoint/2010/main" val="306036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12</a:t>
            </a:fld>
            <a:endParaRPr lang="fr-FR"/>
          </a:p>
        </p:txBody>
      </p:sp>
    </p:spTree>
    <p:extLst>
      <p:ext uri="{BB962C8B-B14F-4D97-AF65-F5344CB8AC3E}">
        <p14:creationId xmlns:p14="http://schemas.microsoft.com/office/powerpoint/2010/main" val="339263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B87473-66FF-4302-8358-CE9A039AE599}" type="slidenum">
              <a:rPr lang="fr-FR" altLang="fr-FR">
                <a:latin typeface="Calibri" panose="020F0502020204030204" pitchFamily="34" charset="0"/>
              </a:rPr>
              <a:pPr eaLnBrk="1" hangingPunct="1"/>
              <a:t>18</a:t>
            </a:fld>
            <a:endParaRPr lang="fr-FR" altLang="fr-FR">
              <a:latin typeface="Calibri" panose="020F0502020204030204" pitchFamily="34" charset="0"/>
            </a:endParaRPr>
          </a:p>
        </p:txBody>
      </p:sp>
    </p:spTree>
    <p:extLst>
      <p:ext uri="{BB962C8B-B14F-4D97-AF65-F5344CB8AC3E}">
        <p14:creationId xmlns:p14="http://schemas.microsoft.com/office/powerpoint/2010/main" val="382769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8F4D3B-D55D-4FD2-AF0D-0C436B1954B1}" type="slidenum">
              <a:rPr lang="fr-FR" smtClean="0"/>
              <a:t>19</a:t>
            </a:fld>
            <a:endParaRPr lang="fr-FR"/>
          </a:p>
        </p:txBody>
      </p:sp>
    </p:spTree>
    <p:extLst>
      <p:ext uri="{BB962C8B-B14F-4D97-AF65-F5344CB8AC3E}">
        <p14:creationId xmlns:p14="http://schemas.microsoft.com/office/powerpoint/2010/main" val="53647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604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4700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098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71640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1003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0085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564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0634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6153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7307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903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0439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7959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3775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633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5446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5502011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google.fr/imgres?imgurl=http://lestempesdutemps.com/wp-content/uploads/2015/05/VvG_Cerisier_en_fleur.jpg&amp;imgrefurl=http://www.notseg.fr/fr/cerisier-van-gogh-4152.html&amp;docid=Xw3ngfe8kGbeVM&amp;tbnid=A9h2zokGFz7qLM:&amp;vet=10ahUKEwjgu_zezbfnAhVlUhUIHXlRDb8QMwigASgHMAc..i&amp;w=1500&amp;h=994&amp;bih=607&amp;biw=1280&amp;q=cerisier%20van%20gogh&amp;ved=0ahUKEwjgu_zezbfnAhVlUhUIHXlRDb8QMwigASgHMAc&amp;iact=mrc&amp;uact=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89380" y="2045734"/>
            <a:ext cx="9639478" cy="2262781"/>
          </a:xfrm>
        </p:spPr>
        <p:txBody>
          <a:bodyPr>
            <a:noAutofit/>
          </a:bodyPr>
          <a:lstStyle/>
          <a:p>
            <a:pPr algn="ctr"/>
            <a:r>
              <a:rPr lang="fr-FR" sz="4000" b="1" dirty="0">
                <a:solidFill>
                  <a:schemeClr val="tx1"/>
                </a:solidFill>
              </a:rPr>
              <a:t>LE RÉTABLISSEMENT DANS LA SCHIZOPHRÉNIE : </a:t>
            </a:r>
            <a:br>
              <a:rPr lang="fr-FR" sz="4000" b="1" dirty="0">
                <a:solidFill>
                  <a:schemeClr val="tx1"/>
                </a:solidFill>
              </a:rPr>
            </a:br>
            <a:r>
              <a:rPr lang="fr-FR" sz="3200" b="1" i="1" dirty="0">
                <a:solidFill>
                  <a:schemeClr val="tx1"/>
                </a:solidFill>
              </a:rPr>
              <a:t>UNE TRANSFORMATION DU REGARD SUR SOI ET SUR LES PATIENTS</a:t>
            </a:r>
          </a:p>
        </p:txBody>
      </p:sp>
      <p:sp>
        <p:nvSpPr>
          <p:cNvPr id="3" name="Sous-titre 2"/>
          <p:cNvSpPr>
            <a:spLocks noGrp="1"/>
          </p:cNvSpPr>
          <p:nvPr>
            <p:ph type="subTitle" idx="1"/>
          </p:nvPr>
        </p:nvSpPr>
        <p:spPr>
          <a:xfrm>
            <a:off x="1852257" y="5116225"/>
            <a:ext cx="9451469" cy="1564705"/>
          </a:xfrm>
        </p:spPr>
        <p:txBody>
          <a:bodyPr>
            <a:noAutofit/>
          </a:bodyPr>
          <a:lstStyle/>
          <a:p>
            <a:pPr>
              <a:spcBef>
                <a:spcPts val="0"/>
              </a:spcBef>
            </a:pPr>
            <a:r>
              <a:rPr lang="fr-FR" b="1" dirty="0">
                <a:solidFill>
                  <a:schemeClr val="tx1"/>
                </a:solidFill>
              </a:rPr>
              <a:t>Marie KOENIG</a:t>
            </a:r>
          </a:p>
          <a:p>
            <a:pPr>
              <a:spcBef>
                <a:spcPts val="0"/>
              </a:spcBef>
            </a:pPr>
            <a:r>
              <a:rPr lang="fr-FR" b="1" dirty="0">
                <a:solidFill>
                  <a:schemeClr val="tx1"/>
                </a:solidFill>
              </a:rPr>
              <a:t>Psychologue, Psychothérapeute, Maître de conférences en psychologie clinique</a:t>
            </a:r>
          </a:p>
          <a:p>
            <a:pPr>
              <a:spcBef>
                <a:spcPts val="0"/>
              </a:spcBef>
            </a:pPr>
            <a:r>
              <a:rPr lang="fr-FR" b="1" dirty="0">
                <a:solidFill>
                  <a:schemeClr val="tx1"/>
                </a:solidFill>
              </a:rPr>
              <a:t>Laboratoire de Psychopathologie et de Neuropsychologie (LPN EA 2027)</a:t>
            </a:r>
          </a:p>
          <a:p>
            <a:pPr>
              <a:spcBef>
                <a:spcPts val="0"/>
              </a:spcBef>
            </a:pPr>
            <a:r>
              <a:rPr lang="fr-FR" b="1" dirty="0">
                <a:solidFill>
                  <a:schemeClr val="tx1"/>
                </a:solidFill>
              </a:rPr>
              <a:t>Université Paris 8</a:t>
            </a:r>
          </a:p>
          <a:p>
            <a:pPr>
              <a:spcBef>
                <a:spcPts val="0"/>
              </a:spcBef>
            </a:pPr>
            <a:r>
              <a:rPr lang="fr-FR" b="1" dirty="0">
                <a:solidFill>
                  <a:schemeClr val="tx1"/>
                </a:solidFill>
              </a:rPr>
              <a:t>marie.koenig02@univ-paris8.fr</a:t>
            </a:r>
          </a:p>
        </p:txBody>
      </p:sp>
      <p:sp>
        <p:nvSpPr>
          <p:cNvPr id="7" name="ZoneTexte 6"/>
          <p:cNvSpPr txBox="1"/>
          <p:nvPr/>
        </p:nvSpPr>
        <p:spPr>
          <a:xfrm>
            <a:off x="1945532" y="641658"/>
            <a:ext cx="9027267" cy="830997"/>
          </a:xfrm>
          <a:prstGeom prst="rect">
            <a:avLst/>
          </a:prstGeom>
          <a:noFill/>
        </p:spPr>
        <p:txBody>
          <a:bodyPr wrap="square" rtlCol="0">
            <a:spAutoFit/>
          </a:bodyPr>
          <a:lstStyle/>
          <a:p>
            <a:pPr algn="ctr"/>
            <a:r>
              <a:rPr lang="fr-FR" sz="2400" b="1" dirty="0">
                <a:solidFill>
                  <a:schemeClr val="accent1"/>
                </a:solidFill>
              </a:rPr>
              <a:t>« Le rétablissement, pourquoi ? pour qui ? par qui ? </a:t>
            </a:r>
          </a:p>
          <a:p>
            <a:pPr algn="ctr"/>
            <a:r>
              <a:rPr lang="fr-FR" sz="2400" b="1" dirty="0">
                <a:solidFill>
                  <a:schemeClr val="accent1"/>
                </a:solidFill>
              </a:rPr>
              <a:t>Bordeaux, le 10 février 2020</a:t>
            </a:r>
          </a:p>
        </p:txBody>
      </p:sp>
    </p:spTree>
    <p:extLst>
      <p:ext uri="{BB962C8B-B14F-4D97-AF65-F5344CB8AC3E}">
        <p14:creationId xmlns:p14="http://schemas.microsoft.com/office/powerpoint/2010/main" val="329758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9538" y="509356"/>
            <a:ext cx="9080067" cy="1280890"/>
          </a:xfrm>
        </p:spPr>
        <p:txBody>
          <a:bodyPr>
            <a:normAutofit fontScale="90000"/>
          </a:bodyPr>
          <a:lstStyle/>
          <a:p>
            <a:pPr algn="ctr"/>
            <a:r>
              <a:rPr lang="fr-FR" sz="4400" dirty="0">
                <a:solidFill>
                  <a:schemeClr val="tx1"/>
                </a:solidFill>
              </a:rPr>
              <a:t>LA PERSPECTIVE OBJECTIVE, MÉDICALE</a:t>
            </a:r>
            <a:r>
              <a:rPr lang="fr-FR" b="1" dirty="0">
                <a:solidFill>
                  <a:srgbClr val="FF0000"/>
                </a:solidFill>
              </a:rPr>
              <a:t>  </a:t>
            </a:r>
            <a:br>
              <a:rPr lang="fr-FR" b="1" dirty="0">
                <a:solidFill>
                  <a:srgbClr val="FF0000"/>
                </a:solidFill>
              </a:rPr>
            </a:br>
            <a:br>
              <a:rPr lang="fr-FR" b="1" dirty="0"/>
            </a:br>
            <a:endParaRPr lang="fr-FR" dirty="0"/>
          </a:p>
        </p:txBody>
      </p:sp>
      <p:sp>
        <p:nvSpPr>
          <p:cNvPr id="3" name="Espace réservé du contenu 2"/>
          <p:cNvSpPr>
            <a:spLocks noGrp="1"/>
          </p:cNvSpPr>
          <p:nvPr>
            <p:ph idx="1"/>
          </p:nvPr>
        </p:nvSpPr>
        <p:spPr>
          <a:xfrm>
            <a:off x="1729465" y="1999349"/>
            <a:ext cx="9230140" cy="4348250"/>
          </a:xfrm>
        </p:spPr>
        <p:txBody>
          <a:bodyPr>
            <a:normAutofit/>
          </a:bodyPr>
          <a:lstStyle/>
          <a:p>
            <a:pPr algn="just">
              <a:buFont typeface="Wingdings" panose="05000000000000000000" pitchFamily="2" charset="2"/>
              <a:buChar char="Ø"/>
            </a:pPr>
            <a:r>
              <a:rPr lang="fr-FR" sz="2200" b="1" dirty="0">
                <a:solidFill>
                  <a:schemeClr val="tx1"/>
                </a:solidFill>
              </a:rPr>
              <a:t> Repose sur des études épidémiologiques </a:t>
            </a:r>
            <a:r>
              <a:rPr lang="fr-FR" sz="2200" dirty="0">
                <a:solidFill>
                  <a:schemeClr val="tx1"/>
                </a:solidFill>
              </a:rPr>
              <a:t>attestant d’une évolution des troubles psychiques (notamment la schizophrénie) bien plus favorable que celle classiquement décrite.</a:t>
            </a:r>
          </a:p>
          <a:p>
            <a:pPr algn="just"/>
            <a:endParaRPr lang="fr-FR" sz="1600" dirty="0">
              <a:solidFill>
                <a:schemeClr val="tx1"/>
              </a:solidFill>
            </a:endParaRPr>
          </a:p>
          <a:p>
            <a:pPr algn="just">
              <a:buFont typeface="Wingdings" panose="05000000000000000000" pitchFamily="2" charset="2"/>
              <a:buChar char="Ø"/>
            </a:pPr>
            <a:r>
              <a:rPr lang="fr-FR" sz="2200" dirty="0">
                <a:solidFill>
                  <a:schemeClr val="tx1"/>
                </a:solidFill>
              </a:rPr>
              <a:t> Le rétablissement est ici </a:t>
            </a:r>
            <a:r>
              <a:rPr lang="fr-FR" sz="2200" b="1" dirty="0">
                <a:solidFill>
                  <a:schemeClr val="tx1"/>
                </a:solidFill>
              </a:rPr>
              <a:t>perçu en termes de « résultat » </a:t>
            </a:r>
            <a:r>
              <a:rPr lang="fr-FR" sz="2200" dirty="0">
                <a:solidFill>
                  <a:schemeClr val="tx1"/>
                </a:solidFill>
              </a:rPr>
              <a:t>(</a:t>
            </a:r>
            <a:r>
              <a:rPr lang="fr-FR" sz="2200" i="1" dirty="0" err="1">
                <a:solidFill>
                  <a:schemeClr val="tx1"/>
                </a:solidFill>
              </a:rPr>
              <a:t>recovery</a:t>
            </a:r>
            <a:r>
              <a:rPr lang="fr-FR" sz="2200" i="1" dirty="0">
                <a:solidFill>
                  <a:schemeClr val="tx1"/>
                </a:solidFill>
              </a:rPr>
              <a:t> </a:t>
            </a:r>
            <a:r>
              <a:rPr lang="fr-FR" sz="2200" i="1" dirty="0" err="1">
                <a:solidFill>
                  <a:schemeClr val="tx1"/>
                </a:solidFill>
              </a:rPr>
              <a:t>from</a:t>
            </a:r>
            <a:r>
              <a:rPr lang="fr-FR" sz="2200" i="1" dirty="0">
                <a:solidFill>
                  <a:schemeClr val="tx1"/>
                </a:solidFill>
              </a:rPr>
              <a:t>, </a:t>
            </a:r>
            <a:r>
              <a:rPr lang="fr-FR" sz="2200" dirty="0">
                <a:solidFill>
                  <a:schemeClr val="tx1"/>
                </a:solidFill>
              </a:rPr>
              <a:t>Davidson et </a:t>
            </a:r>
            <a:r>
              <a:rPr lang="fr-FR" sz="2200" dirty="0" err="1">
                <a:solidFill>
                  <a:schemeClr val="tx1"/>
                </a:solidFill>
              </a:rPr>
              <a:t>Roe</a:t>
            </a:r>
            <a:r>
              <a:rPr lang="fr-FR" sz="2200" dirty="0">
                <a:solidFill>
                  <a:schemeClr val="tx1"/>
                </a:solidFill>
              </a:rPr>
              <a:t>, 2007). </a:t>
            </a:r>
          </a:p>
          <a:p>
            <a:pPr algn="just"/>
            <a:endParaRPr lang="fr-FR" sz="1600" dirty="0">
              <a:solidFill>
                <a:schemeClr val="tx1"/>
              </a:solidFill>
            </a:endParaRPr>
          </a:p>
          <a:p>
            <a:pPr algn="just">
              <a:buFont typeface="Wingdings" panose="05000000000000000000" pitchFamily="2" charset="2"/>
              <a:buChar char="Ø"/>
            </a:pPr>
            <a:r>
              <a:rPr lang="fr-FR" sz="2200" dirty="0">
                <a:solidFill>
                  <a:schemeClr val="tx1"/>
                </a:solidFill>
              </a:rPr>
              <a:t> Il est associé à des </a:t>
            </a:r>
            <a:r>
              <a:rPr lang="fr-FR" sz="2200" b="1" dirty="0">
                <a:solidFill>
                  <a:schemeClr val="tx1"/>
                </a:solidFill>
              </a:rPr>
              <a:t>dimensions cliniques quantitativement mesurables.</a:t>
            </a:r>
          </a:p>
          <a:p>
            <a:pPr marL="0" indent="0" algn="just">
              <a:buNone/>
            </a:pPr>
            <a:r>
              <a:rPr lang="fr-FR" sz="2200" u="sng" dirty="0">
                <a:solidFill>
                  <a:schemeClr val="tx1"/>
                </a:solidFill>
              </a:rPr>
              <a:t>Exemple</a:t>
            </a:r>
            <a:r>
              <a:rPr lang="fr-FR" sz="2200" dirty="0">
                <a:solidFill>
                  <a:schemeClr val="tx1"/>
                </a:solidFill>
              </a:rPr>
              <a:t> : amélioration symptomatique et fonctionnelle sur une durée de 2 ans (</a:t>
            </a:r>
            <a:r>
              <a:rPr lang="fr-FR" sz="2200" dirty="0" err="1">
                <a:solidFill>
                  <a:schemeClr val="tx1"/>
                </a:solidFill>
              </a:rPr>
              <a:t>Liberman</a:t>
            </a:r>
            <a:r>
              <a:rPr lang="fr-FR" sz="2200" dirty="0">
                <a:solidFill>
                  <a:schemeClr val="tx1"/>
                </a:solidFill>
              </a:rPr>
              <a:t> et coll., 2002)</a:t>
            </a:r>
          </a:p>
          <a:p>
            <a:pPr algn="just"/>
            <a:endParaRPr lang="fr-FR" sz="2000" b="1" dirty="0"/>
          </a:p>
          <a:p>
            <a:pPr marL="0" indent="0" algn="ctr">
              <a:buNone/>
            </a:pPr>
            <a:endParaRPr lang="fr-FR" sz="2000" dirty="0"/>
          </a:p>
          <a:p>
            <a:pPr marL="0" indent="0" algn="ctr">
              <a:buNone/>
            </a:pPr>
            <a:endParaRPr lang="fr-FR" sz="2000" dirty="0"/>
          </a:p>
          <a:p>
            <a:pPr marL="0" indent="0" algn="just">
              <a:buNone/>
            </a:pPr>
            <a:endParaRPr lang="fr-FR" sz="2000" b="1" dirty="0"/>
          </a:p>
        </p:txBody>
      </p:sp>
    </p:spTree>
    <p:extLst>
      <p:ext uri="{BB962C8B-B14F-4D97-AF65-F5344CB8AC3E}">
        <p14:creationId xmlns:p14="http://schemas.microsoft.com/office/powerpoint/2010/main" val="202769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485691" y="611666"/>
            <a:ext cx="9973621" cy="1143000"/>
          </a:xfrm>
        </p:spPr>
        <p:txBody>
          <a:bodyPr>
            <a:noAutofit/>
          </a:bodyPr>
          <a:lstStyle/>
          <a:p>
            <a:pPr algn="ctr" eaLnBrk="1" hangingPunct="1"/>
            <a:r>
              <a:rPr lang="fr-FR" altLang="fr-FR" sz="4000" dirty="0">
                <a:solidFill>
                  <a:schemeClr val="tx1"/>
                </a:solidFill>
              </a:rPr>
              <a:t>DEUX PERSPECTIVES DU RÉTABLISSEMENT… </a:t>
            </a:r>
          </a:p>
        </p:txBody>
      </p:sp>
      <p:graphicFrame>
        <p:nvGraphicFramePr>
          <p:cNvPr id="2" name="Tableau 1"/>
          <p:cNvGraphicFramePr>
            <a:graphicFrameLocks noGrp="1"/>
          </p:cNvGraphicFramePr>
          <p:nvPr>
            <p:extLst>
              <p:ext uri="{D42A27DB-BD31-4B8C-83A1-F6EECF244321}">
                <p14:modId xmlns:p14="http://schemas.microsoft.com/office/powerpoint/2010/main" val="3512242463"/>
              </p:ext>
            </p:extLst>
          </p:nvPr>
        </p:nvGraphicFramePr>
        <p:xfrm>
          <a:off x="1926077" y="2128643"/>
          <a:ext cx="9274687" cy="3896022"/>
        </p:xfrm>
        <a:graphic>
          <a:graphicData uri="http://schemas.openxmlformats.org/drawingml/2006/table">
            <a:tbl>
              <a:tblPr firstRow="1" bandRow="1">
                <a:tableStyleId>{5C22544A-7EE6-4342-B048-85BDC9FD1C3A}</a:tableStyleId>
              </a:tblPr>
              <a:tblGrid>
                <a:gridCol w="2182643">
                  <a:extLst>
                    <a:ext uri="{9D8B030D-6E8A-4147-A177-3AD203B41FA5}">
                      <a16:colId xmlns:a16="http://schemas.microsoft.com/office/drawing/2014/main" val="632954062"/>
                    </a:ext>
                  </a:extLst>
                </a:gridCol>
                <a:gridCol w="3660410">
                  <a:extLst>
                    <a:ext uri="{9D8B030D-6E8A-4147-A177-3AD203B41FA5}">
                      <a16:colId xmlns:a16="http://schemas.microsoft.com/office/drawing/2014/main" val="4044230707"/>
                    </a:ext>
                  </a:extLst>
                </a:gridCol>
                <a:gridCol w="3431634">
                  <a:extLst>
                    <a:ext uri="{9D8B030D-6E8A-4147-A177-3AD203B41FA5}">
                      <a16:colId xmlns:a16="http://schemas.microsoft.com/office/drawing/2014/main" val="3268150977"/>
                    </a:ext>
                  </a:extLst>
                </a:gridCol>
              </a:tblGrid>
              <a:tr h="672140">
                <a:tc>
                  <a:txBody>
                    <a:bodyPr/>
                    <a:lstStyle/>
                    <a:p>
                      <a:pPr algn="ctr"/>
                      <a:endParaRPr lang="fr-FR" sz="2000" dirty="0">
                        <a:solidFill>
                          <a:schemeClr val="bg1"/>
                        </a:solidFill>
                      </a:endParaRPr>
                    </a:p>
                  </a:txBody>
                  <a:tcPr marL="91432" marR="91432" marT="45724" marB="45724">
                    <a:solidFill>
                      <a:schemeClr val="accent4">
                        <a:lumMod val="75000"/>
                      </a:schemeClr>
                    </a:solidFill>
                  </a:tcPr>
                </a:tc>
                <a:tc>
                  <a:txBody>
                    <a:bodyPr/>
                    <a:lstStyle/>
                    <a:p>
                      <a:pPr algn="ctr"/>
                      <a:r>
                        <a:rPr lang="fr-FR" sz="1800" dirty="0">
                          <a:solidFill>
                            <a:schemeClr val="bg1"/>
                          </a:solidFill>
                        </a:rPr>
                        <a:t>TO BE RECOVERED</a:t>
                      </a:r>
                    </a:p>
                    <a:p>
                      <a:pPr algn="ctr"/>
                      <a:r>
                        <a:rPr lang="fr-FR" sz="1800" dirty="0">
                          <a:solidFill>
                            <a:schemeClr val="bg1"/>
                          </a:solidFill>
                        </a:rPr>
                        <a:t>(état) </a:t>
                      </a:r>
                    </a:p>
                  </a:txBody>
                  <a:tcPr marL="91432" marR="91432" marT="45724" marB="45724" anchor="ctr">
                    <a:solidFill>
                      <a:schemeClr val="accent4">
                        <a:lumMod val="75000"/>
                      </a:schemeClr>
                    </a:solidFill>
                  </a:tcPr>
                </a:tc>
                <a:tc>
                  <a:txBody>
                    <a:bodyPr/>
                    <a:lstStyle/>
                    <a:p>
                      <a:pPr algn="ctr"/>
                      <a:r>
                        <a:rPr lang="fr-FR" sz="1800" dirty="0">
                          <a:solidFill>
                            <a:schemeClr val="bg1"/>
                          </a:solidFill>
                        </a:rPr>
                        <a:t>TO BE IN RECOVERY</a:t>
                      </a:r>
                    </a:p>
                    <a:p>
                      <a:pPr algn="ctr"/>
                      <a:r>
                        <a:rPr lang="fr-FR" sz="1800" dirty="0">
                          <a:solidFill>
                            <a:schemeClr val="bg1"/>
                          </a:solidFill>
                        </a:rPr>
                        <a:t>(processus)</a:t>
                      </a:r>
                    </a:p>
                  </a:txBody>
                  <a:tcPr marL="91432" marR="91432" marT="45724" marB="45724" anchor="ctr">
                    <a:solidFill>
                      <a:schemeClr val="accent4">
                        <a:lumMod val="75000"/>
                      </a:schemeClr>
                    </a:solidFill>
                  </a:tcPr>
                </a:tc>
                <a:extLst>
                  <a:ext uri="{0D108BD9-81ED-4DB2-BD59-A6C34878D82A}">
                    <a16:rowId xmlns:a16="http://schemas.microsoft.com/office/drawing/2014/main" val="125215067"/>
                  </a:ext>
                </a:extLst>
              </a:tr>
              <a:tr h="960197">
                <a:tc>
                  <a:txBody>
                    <a:bodyPr/>
                    <a:lstStyle/>
                    <a:p>
                      <a:pPr algn="ctr"/>
                      <a:r>
                        <a:rPr lang="fr-FR" sz="1800" dirty="0"/>
                        <a:t>CONCEPTION</a:t>
                      </a:r>
                      <a:endParaRPr lang="fr-FR" sz="1800" b="1" dirty="0">
                        <a:solidFill>
                          <a:schemeClr val="bg1"/>
                        </a:solidFill>
                      </a:endParaRPr>
                    </a:p>
                  </a:txBody>
                  <a:tcPr marL="91432" marR="91432" marT="45724" marB="45724" anchor="ctr"/>
                </a:tc>
                <a:tc>
                  <a:txBody>
                    <a:bodyPr/>
                    <a:lstStyle/>
                    <a:p>
                      <a:pPr algn="ctr"/>
                      <a:r>
                        <a:rPr lang="fr-FR" sz="1800" baseline="0" dirty="0"/>
                        <a:t>« Médicale, objective », centrée sur des facteurs d’amélioration pronostique </a:t>
                      </a:r>
                      <a:endParaRPr lang="fr-FR" sz="1800" dirty="0"/>
                    </a:p>
                  </a:txBody>
                  <a:tcPr marL="91432" marR="91432" marT="45724" marB="45724" anchor="ctr"/>
                </a:tc>
                <a:tc>
                  <a:txBody>
                    <a:bodyPr/>
                    <a:lstStyle/>
                    <a:p>
                      <a:pPr algn="ctr"/>
                      <a:r>
                        <a:rPr lang="fr-FR" sz="1800" dirty="0"/>
                        <a:t>« Expérientielle,</a:t>
                      </a:r>
                      <a:r>
                        <a:rPr lang="fr-FR" sz="1800" baseline="0" dirty="0"/>
                        <a:t> subjective » </a:t>
                      </a:r>
                    </a:p>
                    <a:p>
                      <a:pPr algn="ctr"/>
                      <a:r>
                        <a:rPr lang="fr-FR" sz="1800" baseline="0" dirty="0"/>
                        <a:t>centrée sur l’expérience de vie quotidienne </a:t>
                      </a:r>
                    </a:p>
                  </a:txBody>
                  <a:tcPr marL="91432" marR="91432" marT="45724" marB="45724" anchor="ctr"/>
                </a:tc>
                <a:extLst>
                  <a:ext uri="{0D108BD9-81ED-4DB2-BD59-A6C34878D82A}">
                    <a16:rowId xmlns:a16="http://schemas.microsoft.com/office/drawing/2014/main" val="3159804202"/>
                  </a:ext>
                </a:extLst>
              </a:tr>
              <a:tr h="1060086">
                <a:tc>
                  <a:txBody>
                    <a:bodyPr/>
                    <a:lstStyle/>
                    <a:p>
                      <a:pPr algn="ctr"/>
                      <a:r>
                        <a:rPr lang="fr-FR" sz="1800" dirty="0"/>
                        <a:t>OBJECTIFS</a:t>
                      </a:r>
                      <a:endParaRPr lang="fr-FR" sz="1800" b="1" dirty="0">
                        <a:solidFill>
                          <a:schemeClr val="bg1"/>
                        </a:solidFill>
                      </a:endParaRPr>
                    </a:p>
                  </a:txBody>
                  <a:tcPr marL="91432" marR="91432" marT="45724" marB="45724" anchor="ctr"/>
                </a:tc>
                <a:tc>
                  <a:txBody>
                    <a:bodyPr/>
                    <a:lstStyle/>
                    <a:p>
                      <a:pPr algn="ctr"/>
                      <a:r>
                        <a:rPr lang="fr-FR" sz="1800" dirty="0"/>
                        <a:t>Retour</a:t>
                      </a:r>
                      <a:r>
                        <a:rPr lang="fr-FR" sz="1800" baseline="0" dirty="0"/>
                        <a:t> à un é</a:t>
                      </a:r>
                      <a:r>
                        <a:rPr lang="fr-FR" sz="1800" dirty="0"/>
                        <a:t>tat de fonctionnement </a:t>
                      </a:r>
                    </a:p>
                    <a:p>
                      <a:pPr algn="ctr"/>
                      <a:r>
                        <a:rPr lang="fr-FR" sz="1800" dirty="0"/>
                        <a:t>pré-morbide</a:t>
                      </a:r>
                    </a:p>
                  </a:txBody>
                  <a:tcPr marL="91432" marR="91432" marT="45724" marB="45724" anchor="ctr"/>
                </a:tc>
                <a:tc>
                  <a:txBody>
                    <a:bodyPr/>
                    <a:lstStyle/>
                    <a:p>
                      <a:pPr algn="ctr"/>
                      <a:r>
                        <a:rPr lang="fr-FR" sz="1800" baseline="0" dirty="0"/>
                        <a:t>Accès à un nouvel équilibre, (</a:t>
                      </a:r>
                      <a:r>
                        <a:rPr lang="fr-FR" sz="1800" baseline="0" dirty="0" err="1"/>
                        <a:t>re</a:t>
                      </a:r>
                      <a:r>
                        <a:rPr lang="fr-FR" sz="1800" baseline="0" dirty="0"/>
                        <a:t>)trouver un sens à sa vie -</a:t>
                      </a:r>
                    </a:p>
                    <a:p>
                      <a:pPr algn="ctr"/>
                      <a:r>
                        <a:rPr lang="fr-FR" sz="1800" baseline="0" dirty="0"/>
                        <a:t>se transformer</a:t>
                      </a:r>
                      <a:endParaRPr lang="fr-FR" sz="1800" dirty="0"/>
                    </a:p>
                  </a:txBody>
                  <a:tcPr marL="91432" marR="91432" marT="45724" marB="45724" anchor="ctr"/>
                </a:tc>
                <a:extLst>
                  <a:ext uri="{0D108BD9-81ED-4DB2-BD59-A6C34878D82A}">
                    <a16:rowId xmlns:a16="http://schemas.microsoft.com/office/drawing/2014/main" val="52755950"/>
                  </a:ext>
                </a:extLst>
              </a:tr>
              <a:tr h="1203599">
                <a:tc>
                  <a:txBody>
                    <a:bodyPr/>
                    <a:lstStyle/>
                    <a:p>
                      <a:pPr algn="ctr"/>
                      <a:r>
                        <a:rPr lang="fr-FR" sz="1800" baseline="0" dirty="0"/>
                        <a:t>MOYENS</a:t>
                      </a:r>
                      <a:endParaRPr lang="fr-FR" sz="1800" b="1" baseline="0" dirty="0"/>
                    </a:p>
                  </a:txBody>
                  <a:tcPr marL="91432" marR="91432" marT="45724" marB="45724" anchor="ctr"/>
                </a:tc>
                <a:tc>
                  <a:txBody>
                    <a:bodyPr/>
                    <a:lstStyle/>
                    <a:p>
                      <a:pPr algn="ctr"/>
                      <a:r>
                        <a:rPr lang="fr-FR" sz="1800" u="none" dirty="0"/>
                        <a:t>Traitement visant</a:t>
                      </a:r>
                      <a:r>
                        <a:rPr lang="fr-FR" sz="1800" u="none" baseline="0" dirty="0"/>
                        <a:t> la diminution d</a:t>
                      </a:r>
                      <a:r>
                        <a:rPr lang="fr-FR" sz="1800" u="none" dirty="0"/>
                        <a:t>es symptômes</a:t>
                      </a:r>
                      <a:r>
                        <a:rPr lang="fr-FR" sz="1800" u="none" baseline="0" dirty="0"/>
                        <a:t> et des déficits</a:t>
                      </a:r>
                      <a:endParaRPr lang="fr-FR" sz="1800" u="none" dirty="0"/>
                    </a:p>
                  </a:txBody>
                  <a:tcPr marL="91432" marR="91432" marT="45724" marB="45724" anchor="ctr"/>
                </a:tc>
                <a:tc>
                  <a:txBody>
                    <a:bodyPr/>
                    <a:lstStyle/>
                    <a:p>
                      <a:pPr algn="ctr"/>
                      <a:r>
                        <a:rPr lang="fr-FR" sz="1800" dirty="0"/>
                        <a:t>Accompagnement</a:t>
                      </a:r>
                      <a:r>
                        <a:rPr lang="fr-FR" sz="1800" baseline="0" dirty="0"/>
                        <a:t> personnalisé et global promouvant l’inclusion sociale et l’</a:t>
                      </a:r>
                      <a:r>
                        <a:rPr lang="fr-FR" sz="1800" baseline="0" dirty="0" err="1"/>
                        <a:t>empowerment</a:t>
                      </a:r>
                      <a:endParaRPr lang="fr-FR" sz="1800" baseline="0" dirty="0"/>
                    </a:p>
                  </a:txBody>
                  <a:tcPr marL="91432" marR="91432" marT="45724" marB="45724" anchor="ctr"/>
                </a:tc>
                <a:extLst>
                  <a:ext uri="{0D108BD9-81ED-4DB2-BD59-A6C34878D82A}">
                    <a16:rowId xmlns:a16="http://schemas.microsoft.com/office/drawing/2014/main" val="508874475"/>
                  </a:ext>
                </a:extLst>
              </a:tr>
            </a:tbl>
          </a:graphicData>
        </a:graphic>
      </p:graphicFrame>
    </p:spTree>
    <p:extLst>
      <p:ext uri="{BB962C8B-B14F-4D97-AF65-F5344CB8AC3E}">
        <p14:creationId xmlns:p14="http://schemas.microsoft.com/office/powerpoint/2010/main" val="82945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6123" y="487642"/>
            <a:ext cx="10058400" cy="1330250"/>
          </a:xfrm>
        </p:spPr>
        <p:txBody>
          <a:bodyPr>
            <a:normAutofit/>
          </a:bodyPr>
          <a:lstStyle/>
          <a:p>
            <a:pPr algn="ctr"/>
            <a:r>
              <a:rPr lang="fr-FR" dirty="0">
                <a:solidFill>
                  <a:schemeClr val="tx1"/>
                </a:solidFill>
              </a:rPr>
              <a:t>… COMPLÉMENTAIRES MAIS RELATIVEMENT INDÉPENDANTES</a:t>
            </a:r>
          </a:p>
        </p:txBody>
      </p:sp>
      <p:sp>
        <p:nvSpPr>
          <p:cNvPr id="3" name="Espace réservé du contenu 2"/>
          <p:cNvSpPr>
            <a:spLocks noGrp="1"/>
          </p:cNvSpPr>
          <p:nvPr>
            <p:ph idx="1"/>
          </p:nvPr>
        </p:nvSpPr>
        <p:spPr>
          <a:xfrm>
            <a:off x="1156625" y="1968079"/>
            <a:ext cx="10347987" cy="4536483"/>
          </a:xfrm>
        </p:spPr>
        <p:txBody>
          <a:bodyPr>
            <a:normAutofit fontScale="92500" lnSpcReduction="10000"/>
          </a:bodyPr>
          <a:lstStyle/>
          <a:p>
            <a:pPr algn="ctr">
              <a:buFont typeface="Wingdings" panose="05000000000000000000" pitchFamily="2" charset="2"/>
              <a:buChar char="Ø"/>
            </a:pPr>
            <a:r>
              <a:rPr lang="fr-FR" sz="2600" b="1" dirty="0">
                <a:solidFill>
                  <a:schemeClr val="tx1"/>
                </a:solidFill>
              </a:rPr>
              <a:t> </a:t>
            </a:r>
            <a:r>
              <a:rPr lang="fr-FR" sz="2400" b="1" dirty="0">
                <a:solidFill>
                  <a:schemeClr val="tx1"/>
                </a:solidFill>
              </a:rPr>
              <a:t>Le rétablissement « objectif » ne va pas forcément de pair avec le rétablissement « subjectif ».</a:t>
            </a:r>
          </a:p>
          <a:p>
            <a:pPr algn="just">
              <a:buFont typeface="Wingdings" panose="05000000000000000000" pitchFamily="2" charset="2"/>
              <a:buChar char="Ø"/>
            </a:pPr>
            <a:r>
              <a:rPr lang="fr-FR" sz="2200" dirty="0">
                <a:solidFill>
                  <a:schemeClr val="tx1"/>
                </a:solidFill>
              </a:rPr>
              <a:t> En particulier chez les patients atteints de schizophrénie dont l’état clinique n’est ni vraiment amélioré, ni détérioré (Rossi, </a:t>
            </a:r>
            <a:r>
              <a:rPr lang="fr-FR" sz="2200" dirty="0" err="1">
                <a:solidFill>
                  <a:schemeClr val="tx1"/>
                </a:solidFill>
              </a:rPr>
              <a:t>Amore</a:t>
            </a:r>
            <a:r>
              <a:rPr lang="fr-FR" sz="2200" dirty="0">
                <a:solidFill>
                  <a:schemeClr val="tx1"/>
                </a:solidFill>
              </a:rPr>
              <a:t> et al., 2018).</a:t>
            </a:r>
          </a:p>
          <a:p>
            <a:pPr marL="0" indent="0" algn="just">
              <a:buNone/>
            </a:pPr>
            <a:endParaRPr lang="fr-FR" sz="900" u="sng" dirty="0">
              <a:solidFill>
                <a:schemeClr val="tx1"/>
              </a:solidFill>
            </a:endParaRPr>
          </a:p>
          <a:p>
            <a:pPr marL="0" indent="0" algn="ctr">
              <a:buNone/>
            </a:pPr>
            <a:r>
              <a:rPr lang="fr-FR" sz="2400" b="1" dirty="0">
                <a:solidFill>
                  <a:schemeClr val="tx1"/>
                </a:solidFill>
              </a:rPr>
              <a:t>RÉTABLISSEMENT « PARADOXAL »</a:t>
            </a:r>
          </a:p>
          <a:p>
            <a:pPr algn="just"/>
            <a:endParaRPr lang="fr-FR" sz="2000" dirty="0">
              <a:solidFill>
                <a:schemeClr val="tx1"/>
              </a:solidFill>
            </a:endParaRPr>
          </a:p>
          <a:p>
            <a:pPr algn="just"/>
            <a:endParaRPr lang="fr-FR" sz="2000" i="1" dirty="0">
              <a:solidFill>
                <a:schemeClr val="tx1"/>
              </a:solidFill>
            </a:endParaRPr>
          </a:p>
          <a:p>
            <a:pPr algn="just"/>
            <a:endParaRPr lang="fr-FR" sz="2000" i="1" dirty="0">
              <a:solidFill>
                <a:schemeClr val="tx1"/>
              </a:solidFill>
            </a:endParaRPr>
          </a:p>
          <a:p>
            <a:pPr marL="0" indent="0" algn="just">
              <a:buNone/>
            </a:pPr>
            <a:endParaRPr lang="fr-FR" sz="2000" i="1" dirty="0">
              <a:solidFill>
                <a:schemeClr val="tx1"/>
              </a:solidFill>
            </a:endParaRPr>
          </a:p>
          <a:p>
            <a:pPr algn="ctr"/>
            <a:r>
              <a:rPr lang="fr-FR" sz="2200" i="1" dirty="0">
                <a:solidFill>
                  <a:schemeClr val="tx1"/>
                </a:solidFill>
              </a:rPr>
              <a:t>Les déterminants expérientiels du mieux-être pour les personnes atteintes de schizophrénie sont essentiellement non spécifiques à la psychose</a:t>
            </a:r>
            <a:r>
              <a:rPr lang="fr-FR" sz="2200" dirty="0">
                <a:solidFill>
                  <a:schemeClr val="tx1"/>
                </a:solidFill>
              </a:rPr>
              <a:t>. </a:t>
            </a:r>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794989898"/>
              </p:ext>
            </p:extLst>
          </p:nvPr>
        </p:nvGraphicFramePr>
        <p:xfrm>
          <a:off x="3665990" y="4055116"/>
          <a:ext cx="5418666"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299198153"/>
                    </a:ext>
                  </a:extLst>
                </a:gridCol>
                <a:gridCol w="2709333">
                  <a:extLst>
                    <a:ext uri="{9D8B030D-6E8A-4147-A177-3AD203B41FA5}">
                      <a16:colId xmlns:a16="http://schemas.microsoft.com/office/drawing/2014/main" val="3070335019"/>
                    </a:ext>
                  </a:extLst>
                </a:gridCol>
              </a:tblGrid>
              <a:tr h="370840">
                <a:tc>
                  <a:txBody>
                    <a:bodyPr/>
                    <a:lstStyle/>
                    <a:p>
                      <a:pPr algn="ctr"/>
                      <a:r>
                        <a:rPr lang="fr-FR" dirty="0"/>
                        <a:t>Evaluation objective</a:t>
                      </a:r>
                    </a:p>
                  </a:txBody>
                  <a:tcPr>
                    <a:solidFill>
                      <a:schemeClr val="accent4">
                        <a:lumMod val="75000"/>
                      </a:schemeClr>
                    </a:solidFill>
                  </a:tcPr>
                </a:tc>
                <a:tc>
                  <a:txBody>
                    <a:bodyPr/>
                    <a:lstStyle/>
                    <a:p>
                      <a:pPr algn="ctr"/>
                      <a:r>
                        <a:rPr lang="fr-FR" dirty="0"/>
                        <a:t>Evaluation</a:t>
                      </a:r>
                      <a:r>
                        <a:rPr lang="fr-FR" baseline="0" dirty="0"/>
                        <a:t> subjective</a:t>
                      </a:r>
                      <a:endParaRPr lang="fr-FR" dirty="0"/>
                    </a:p>
                  </a:txBody>
                  <a:tcPr>
                    <a:solidFill>
                      <a:schemeClr val="accent4">
                        <a:lumMod val="75000"/>
                      </a:schemeClr>
                    </a:solidFill>
                  </a:tcPr>
                </a:tc>
                <a:extLst>
                  <a:ext uri="{0D108BD9-81ED-4DB2-BD59-A6C34878D82A}">
                    <a16:rowId xmlns:a16="http://schemas.microsoft.com/office/drawing/2014/main" val="3790169800"/>
                  </a:ext>
                </a:extLst>
              </a:tr>
              <a:tr h="370840">
                <a:tc>
                  <a:txBody>
                    <a:bodyPr/>
                    <a:lstStyle/>
                    <a:p>
                      <a:pPr algn="ctr"/>
                      <a:r>
                        <a:rPr lang="fr-FR" dirty="0"/>
                        <a:t>Insight +</a:t>
                      </a:r>
                    </a:p>
                  </a:txBody>
                  <a:tcPr/>
                </a:tc>
                <a:tc>
                  <a:txBody>
                    <a:bodyPr/>
                    <a:lstStyle/>
                    <a:p>
                      <a:pPr algn="ctr"/>
                      <a:r>
                        <a:rPr lang="fr-FR" dirty="0"/>
                        <a:t>Estime de soi -</a:t>
                      </a:r>
                    </a:p>
                  </a:txBody>
                  <a:tcPr/>
                </a:tc>
                <a:extLst>
                  <a:ext uri="{0D108BD9-81ED-4DB2-BD59-A6C34878D82A}">
                    <a16:rowId xmlns:a16="http://schemas.microsoft.com/office/drawing/2014/main" val="4142278618"/>
                  </a:ext>
                </a:extLst>
              </a:tr>
              <a:tr h="370840">
                <a:tc>
                  <a:txBody>
                    <a:bodyPr/>
                    <a:lstStyle/>
                    <a:p>
                      <a:pPr algn="ctr"/>
                      <a:r>
                        <a:rPr lang="fr-FR" dirty="0"/>
                        <a:t>Symptômes psychotiques -</a:t>
                      </a:r>
                    </a:p>
                  </a:txBody>
                  <a:tcPr/>
                </a:tc>
                <a:tc>
                  <a:txBody>
                    <a:bodyPr/>
                    <a:lstStyle/>
                    <a:p>
                      <a:pPr algn="ctr"/>
                      <a:r>
                        <a:rPr lang="fr-FR" dirty="0"/>
                        <a:t>Auto-stigmatisation +</a:t>
                      </a:r>
                    </a:p>
                  </a:txBody>
                  <a:tcPr/>
                </a:tc>
                <a:extLst>
                  <a:ext uri="{0D108BD9-81ED-4DB2-BD59-A6C34878D82A}">
                    <a16:rowId xmlns:a16="http://schemas.microsoft.com/office/drawing/2014/main" val="1546447342"/>
                  </a:ext>
                </a:extLst>
              </a:tr>
            </a:tbl>
          </a:graphicData>
        </a:graphic>
      </p:graphicFrame>
    </p:spTree>
    <p:extLst>
      <p:ext uri="{BB962C8B-B14F-4D97-AF65-F5344CB8AC3E}">
        <p14:creationId xmlns:p14="http://schemas.microsoft.com/office/powerpoint/2010/main" val="365262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2235" y="637080"/>
            <a:ext cx="8911687" cy="1280890"/>
          </a:xfrm>
        </p:spPr>
        <p:txBody>
          <a:bodyPr>
            <a:noAutofit/>
          </a:bodyPr>
          <a:lstStyle/>
          <a:p>
            <a:pPr algn="ctr"/>
            <a:r>
              <a:rPr lang="fr-FR" dirty="0">
                <a:solidFill>
                  <a:schemeClr val="tx1"/>
                </a:solidFill>
              </a:rPr>
              <a:t>UNE MODIFICATION DU REGARD PORTÉ SUR LA MALADIE ET SES CONSÉQUENCES</a:t>
            </a:r>
          </a:p>
        </p:txBody>
      </p:sp>
      <p:sp>
        <p:nvSpPr>
          <p:cNvPr id="6" name="Espace réservé du contenu 5"/>
          <p:cNvSpPr>
            <a:spLocks noGrp="1"/>
          </p:cNvSpPr>
          <p:nvPr>
            <p:ph idx="1"/>
          </p:nvPr>
        </p:nvSpPr>
        <p:spPr>
          <a:xfrm>
            <a:off x="1666672" y="2287136"/>
            <a:ext cx="9511877" cy="4423267"/>
          </a:xfrm>
        </p:spPr>
        <p:txBody>
          <a:bodyPr>
            <a:noAutofit/>
          </a:bodyPr>
          <a:lstStyle/>
          <a:p>
            <a:pPr algn="just">
              <a:buFont typeface="Wingdings" panose="05000000000000000000" pitchFamily="2" charset="2"/>
              <a:buChar char="Ø"/>
            </a:pPr>
            <a:r>
              <a:rPr lang="fr-FR" sz="2200" dirty="0">
                <a:solidFill>
                  <a:schemeClr val="tx1"/>
                </a:solidFill>
                <a:cs typeface="Times New Roman" panose="02020603050405020304" pitchFamily="18" charset="0"/>
              </a:rPr>
              <a:t>Le rétablissement se comprend comme </a:t>
            </a:r>
            <a:r>
              <a:rPr lang="fr-FR" sz="2200" b="1" dirty="0">
                <a:solidFill>
                  <a:schemeClr val="tx1"/>
                </a:solidFill>
                <a:cs typeface="Times New Roman" panose="02020603050405020304" pitchFamily="18" charset="0"/>
              </a:rPr>
              <a:t>une posture, une attitude, une démarche personnelle </a:t>
            </a:r>
            <a:r>
              <a:rPr lang="fr-FR" sz="2200" dirty="0">
                <a:solidFill>
                  <a:schemeClr val="tx1"/>
                </a:solidFill>
                <a:cs typeface="Times New Roman" panose="02020603050405020304" pitchFamily="18" charset="0"/>
              </a:rPr>
              <a:t>(Davidson, 2003), plutôt que comme un état.</a:t>
            </a:r>
          </a:p>
          <a:p>
            <a:pPr algn="just"/>
            <a:endParaRPr lang="fr-FR" sz="2200" dirty="0">
              <a:solidFill>
                <a:schemeClr val="tx1"/>
              </a:solidFill>
              <a:cs typeface="Times New Roman" panose="02020603050405020304" pitchFamily="18" charset="0"/>
            </a:endParaRPr>
          </a:p>
          <a:p>
            <a:pPr algn="just">
              <a:buFont typeface="Wingdings" panose="05000000000000000000" pitchFamily="2" charset="2"/>
              <a:buChar char="Ø"/>
            </a:pPr>
            <a:r>
              <a:rPr lang="fr-FR" sz="2200" b="1" dirty="0">
                <a:solidFill>
                  <a:schemeClr val="tx1"/>
                </a:solidFill>
                <a:cs typeface="Times New Roman" panose="02020603050405020304" pitchFamily="18" charset="0"/>
              </a:rPr>
              <a:t>Il s’agit d’un cheminement singulier </a:t>
            </a:r>
            <a:r>
              <a:rPr lang="fr-FR" sz="2200" dirty="0">
                <a:solidFill>
                  <a:schemeClr val="tx1"/>
                </a:solidFill>
                <a:cs typeface="Times New Roman" panose="02020603050405020304" pitchFamily="18" charset="0"/>
              </a:rPr>
              <a:t>(Provencher, 2002), basé sur le désir de la personne (Lalonde, 2007). </a:t>
            </a:r>
          </a:p>
          <a:p>
            <a:pPr algn="just"/>
            <a:endParaRPr lang="fr-FR" sz="2200" dirty="0">
              <a:solidFill>
                <a:schemeClr val="tx1"/>
              </a:solidFill>
              <a:cs typeface="Times New Roman" panose="02020603050405020304" pitchFamily="18" charset="0"/>
            </a:endParaRPr>
          </a:p>
          <a:p>
            <a:pPr algn="just">
              <a:buFont typeface="Wingdings" panose="05000000000000000000" pitchFamily="2" charset="2"/>
              <a:buChar char="Ø"/>
            </a:pPr>
            <a:r>
              <a:rPr lang="fr-FR" sz="2200" dirty="0">
                <a:solidFill>
                  <a:schemeClr val="tx1"/>
                </a:solidFill>
                <a:cs typeface="Times New Roman" panose="02020603050405020304" pitchFamily="18" charset="0"/>
              </a:rPr>
              <a:t>Il ne vise pas prioritairement une amélioration du trouble, mais</a:t>
            </a:r>
            <a:r>
              <a:rPr lang="fr-FR" sz="2200" b="1" dirty="0">
                <a:solidFill>
                  <a:schemeClr val="tx1"/>
                </a:solidFill>
                <a:cs typeface="Times New Roman" panose="02020603050405020304" pitchFamily="18" charset="0"/>
              </a:rPr>
              <a:t> un changement de regard sur ses répercussions pour la personne.  </a:t>
            </a:r>
          </a:p>
          <a:p>
            <a:pPr marL="0" indent="0" algn="just">
              <a:buNone/>
            </a:pPr>
            <a:r>
              <a:rPr lang="fr-FR" sz="2200" b="1" dirty="0">
                <a:solidFill>
                  <a:schemeClr val="tx1"/>
                </a:solidFill>
                <a:cs typeface="Times New Roman" panose="02020603050405020304" pitchFamily="18" charset="0"/>
              </a:rPr>
              <a:t>     </a:t>
            </a:r>
            <a:r>
              <a:rPr lang="fr-FR" sz="2200" dirty="0">
                <a:solidFill>
                  <a:schemeClr val="tx1"/>
                </a:solidFill>
                <a:cs typeface="Times New Roman" panose="02020603050405020304" pitchFamily="18" charset="0"/>
              </a:rPr>
              <a:t>Cf. la « double peine ».</a:t>
            </a:r>
          </a:p>
        </p:txBody>
      </p:sp>
    </p:spTree>
    <p:extLst>
      <p:ext uri="{BB962C8B-B14F-4D97-AF65-F5344CB8AC3E}">
        <p14:creationId xmlns:p14="http://schemas.microsoft.com/office/powerpoint/2010/main" val="153846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6317" y="1618511"/>
            <a:ext cx="10076567" cy="4031873"/>
          </a:xfrm>
          <a:prstGeom prst="rect">
            <a:avLst/>
          </a:prstGeom>
        </p:spPr>
        <p:txBody>
          <a:bodyPr wrap="square">
            <a:spAutoFit/>
          </a:bodyPr>
          <a:lstStyle/>
          <a:p>
            <a:pPr algn="just"/>
            <a:r>
              <a:rPr lang="fr-FR" sz="3200" dirty="0">
                <a:cs typeface="Times New Roman" panose="02020603050405020304" pitchFamily="18" charset="0"/>
              </a:rPr>
              <a:t>« La personne souffrant d’un trouble mental doit aussi se remettre de la stigmatisation dont elle a si souvent été victime et qu’elle aura si souvent internalisée au plus profond de son être. </a:t>
            </a:r>
          </a:p>
          <a:p>
            <a:pPr algn="just"/>
            <a:r>
              <a:rPr lang="fr-FR" sz="3200" dirty="0">
                <a:cs typeface="Times New Roman" panose="02020603050405020304" pitchFamily="18" charset="0"/>
              </a:rPr>
              <a:t>Elle doit se remettre des effets iatrogènes des traitements, du manque d’opportunités récentes pour gérer sa propre vie, des effets secondaires négatifs du chômage et des rêves brisés ». (</a:t>
            </a:r>
            <a:r>
              <a:rPr lang="fr-FR" sz="3200" dirty="0" err="1">
                <a:cs typeface="Times New Roman" panose="02020603050405020304" pitchFamily="18" charset="0"/>
              </a:rPr>
              <a:t>Deegan</a:t>
            </a:r>
            <a:r>
              <a:rPr lang="fr-FR" sz="3200" dirty="0">
                <a:cs typeface="Times New Roman" panose="02020603050405020304" pitchFamily="18" charset="0"/>
              </a:rPr>
              <a:t>, 1993, p. 527). </a:t>
            </a:r>
          </a:p>
        </p:txBody>
      </p:sp>
    </p:spTree>
    <p:extLst>
      <p:ext uri="{BB962C8B-B14F-4D97-AF65-F5344CB8AC3E}">
        <p14:creationId xmlns:p14="http://schemas.microsoft.com/office/powerpoint/2010/main" val="144293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5108" y="585484"/>
            <a:ext cx="8229600" cy="1143000"/>
          </a:xfrm>
        </p:spPr>
        <p:txBody>
          <a:bodyPr>
            <a:normAutofit/>
          </a:bodyPr>
          <a:lstStyle/>
          <a:p>
            <a:pPr algn="ctr">
              <a:defRPr/>
            </a:pPr>
            <a:r>
              <a:rPr lang="fr-FR" sz="3200" b="1" dirty="0">
                <a:solidFill>
                  <a:schemeClr val="tx1"/>
                </a:solidFill>
              </a:rPr>
              <a:t>ÉTUDES QUALITATIVES ET RÉTABLISSEMENT</a:t>
            </a:r>
          </a:p>
        </p:txBody>
      </p:sp>
      <p:sp>
        <p:nvSpPr>
          <p:cNvPr id="3" name="Espace réservé du contenu 2"/>
          <p:cNvSpPr>
            <a:spLocks noGrp="1"/>
          </p:cNvSpPr>
          <p:nvPr>
            <p:ph idx="1"/>
          </p:nvPr>
        </p:nvSpPr>
        <p:spPr>
          <a:xfrm>
            <a:off x="2050124" y="1568261"/>
            <a:ext cx="8812652" cy="5066003"/>
          </a:xfrm>
        </p:spPr>
        <p:txBody>
          <a:bodyPr>
            <a:normAutofit fontScale="92500" lnSpcReduction="20000"/>
          </a:bodyPr>
          <a:lstStyle/>
          <a:p>
            <a:pPr marL="274320" indent="-274320" algn="ctr">
              <a:lnSpc>
                <a:spcPct val="120000"/>
              </a:lnSpc>
              <a:spcBef>
                <a:spcPts val="0"/>
              </a:spcBef>
              <a:buClr>
                <a:schemeClr val="accent3"/>
              </a:buClr>
              <a:buNone/>
              <a:defRPr/>
            </a:pPr>
            <a:r>
              <a:rPr lang="fr-FR" sz="2800" b="1" i="1" dirty="0">
                <a:solidFill>
                  <a:schemeClr val="tx1"/>
                </a:solidFill>
              </a:rPr>
              <a:t>« Pourquoi ne me demandez-vous jamais ce que je fais moi-même pour me sentir mieux ? »</a:t>
            </a:r>
            <a:r>
              <a:rPr lang="fr-FR" sz="2800" b="1" dirty="0">
                <a:solidFill>
                  <a:schemeClr val="tx1"/>
                </a:solidFill>
              </a:rPr>
              <a:t> </a:t>
            </a:r>
          </a:p>
          <a:p>
            <a:pPr marL="274320" indent="-274320" algn="ctr">
              <a:buClr>
                <a:schemeClr val="accent3"/>
              </a:buClr>
              <a:buNone/>
              <a:defRPr/>
            </a:pPr>
            <a:r>
              <a:rPr lang="fr-FR" sz="2600" dirty="0">
                <a:solidFill>
                  <a:schemeClr val="tx1"/>
                </a:solidFill>
              </a:rPr>
              <a:t>(Témoignage cité dans Strauss, 1989)</a:t>
            </a:r>
          </a:p>
          <a:p>
            <a:pPr marL="274320" indent="-274320">
              <a:buClr>
                <a:schemeClr val="tx2">
                  <a:lumMod val="75000"/>
                </a:schemeClr>
              </a:buClr>
              <a:buNone/>
              <a:defRPr/>
            </a:pPr>
            <a:endParaRPr lang="fr-FR" sz="900" dirty="0">
              <a:solidFill>
                <a:schemeClr val="tx1"/>
              </a:solidFill>
            </a:endParaRPr>
          </a:p>
          <a:p>
            <a:pPr algn="just">
              <a:defRPr/>
            </a:pPr>
            <a:r>
              <a:rPr lang="fr-FR" sz="2600" dirty="0">
                <a:solidFill>
                  <a:schemeClr val="tx1"/>
                </a:solidFill>
              </a:rPr>
              <a:t>Multiplication ces 20 dernières années d’études basées sur le témoignages de patients en rétablissement. </a:t>
            </a:r>
          </a:p>
          <a:p>
            <a:pPr algn="just">
              <a:buFont typeface="Wingdings 3" charset="2"/>
              <a:buChar char="•"/>
              <a:defRPr/>
            </a:pPr>
            <a:endParaRPr lang="fr-FR" sz="2600" dirty="0">
              <a:solidFill>
                <a:schemeClr val="tx1"/>
              </a:solidFill>
            </a:endParaRPr>
          </a:p>
          <a:p>
            <a:pPr algn="just">
              <a:defRPr/>
            </a:pPr>
            <a:r>
              <a:rPr lang="fr-FR" sz="2600" dirty="0">
                <a:solidFill>
                  <a:schemeClr val="tx1"/>
                </a:solidFill>
              </a:rPr>
              <a:t>Inspiration de la démarche phénoménologique</a:t>
            </a:r>
          </a:p>
          <a:p>
            <a:pPr algn="just">
              <a:buFont typeface="Wingdings" panose="05000000000000000000" pitchFamily="2" charset="2"/>
              <a:buChar char="Ø"/>
              <a:defRPr/>
            </a:pPr>
            <a:r>
              <a:rPr lang="fr-FR" sz="2600" dirty="0">
                <a:solidFill>
                  <a:schemeClr val="tx1"/>
                </a:solidFill>
              </a:rPr>
              <a:t>Privilégier un regard exempt de préjugés pour accéder à l’expérience vécue des sujets. </a:t>
            </a:r>
          </a:p>
          <a:p>
            <a:pPr marL="0" indent="0" algn="just">
              <a:buNone/>
              <a:defRPr/>
            </a:pPr>
            <a:endParaRPr lang="fr-FR" sz="2600" dirty="0">
              <a:solidFill>
                <a:schemeClr val="tx1"/>
              </a:solidFill>
            </a:endParaRPr>
          </a:p>
          <a:p>
            <a:pPr algn="just">
              <a:defRPr/>
            </a:pPr>
            <a:r>
              <a:rPr lang="fr-FR" sz="2600" dirty="0">
                <a:solidFill>
                  <a:schemeClr val="tx1"/>
                </a:solidFill>
              </a:rPr>
              <a:t>Postulat :  l’expérience du trouble confère aux sujets une expertise thérapeutique personnelle. </a:t>
            </a:r>
          </a:p>
          <a:p>
            <a:pPr marL="274320" indent="-274320">
              <a:buClr>
                <a:schemeClr val="tx2">
                  <a:lumMod val="75000"/>
                </a:schemeClr>
              </a:buClr>
              <a:buFont typeface="Wingdings" pitchFamily="2" charset="2"/>
              <a:buChar char="Ø"/>
              <a:defRPr/>
            </a:pPr>
            <a:endParaRPr lang="fr-FR" sz="3800" dirty="0"/>
          </a:p>
        </p:txBody>
      </p:sp>
    </p:spTree>
    <p:extLst>
      <p:ext uri="{BB962C8B-B14F-4D97-AF65-F5344CB8AC3E}">
        <p14:creationId xmlns:p14="http://schemas.microsoft.com/office/powerpoint/2010/main" val="394380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2224999" y="720354"/>
            <a:ext cx="8229600" cy="1143000"/>
          </a:xfrm>
        </p:spPr>
        <p:txBody>
          <a:bodyPr>
            <a:normAutofit/>
          </a:bodyPr>
          <a:lstStyle/>
          <a:p>
            <a:pPr algn="ctr" eaLnBrk="1" hangingPunct="1">
              <a:defRPr/>
            </a:pPr>
            <a:r>
              <a:rPr lang="fr-FR" sz="4000" b="1" dirty="0">
                <a:solidFill>
                  <a:schemeClr val="tx1"/>
                </a:solidFill>
                <a:latin typeface="+mn-lt"/>
              </a:rPr>
              <a:t>QUELLES IMPLICATIONS CLINIQUES ?</a:t>
            </a:r>
          </a:p>
        </p:txBody>
      </p:sp>
      <p:sp>
        <p:nvSpPr>
          <p:cNvPr id="11267" name="Espace réservé du contenu 2"/>
          <p:cNvSpPr>
            <a:spLocks noGrp="1"/>
          </p:cNvSpPr>
          <p:nvPr>
            <p:ph idx="1"/>
          </p:nvPr>
        </p:nvSpPr>
        <p:spPr>
          <a:xfrm>
            <a:off x="2024063" y="2120630"/>
            <a:ext cx="8494780" cy="4269058"/>
          </a:xfrm>
        </p:spPr>
        <p:txBody>
          <a:bodyPr>
            <a:normAutofit/>
          </a:bodyPr>
          <a:lstStyle/>
          <a:p>
            <a:pPr marL="0" indent="0" algn="ctr">
              <a:lnSpc>
                <a:spcPct val="80000"/>
              </a:lnSpc>
              <a:buNone/>
              <a:defRPr/>
            </a:pPr>
            <a:r>
              <a:rPr lang="fr-FR" sz="2400" b="1" i="1" dirty="0">
                <a:solidFill>
                  <a:schemeClr val="tx1"/>
                </a:solidFill>
              </a:rPr>
              <a:t>Comment les personnes atteintes de troubles psychiques se rétablissent-elles de la catastrophe psychologique inhérente à la maladie ?</a:t>
            </a:r>
          </a:p>
          <a:p>
            <a:pPr marL="0" indent="0" algn="just">
              <a:lnSpc>
                <a:spcPct val="80000"/>
              </a:lnSpc>
              <a:buNone/>
              <a:defRPr/>
            </a:pPr>
            <a:endParaRPr lang="fr-FR" sz="2200" i="1" dirty="0">
              <a:solidFill>
                <a:schemeClr val="tx1"/>
              </a:solidFill>
            </a:endParaRPr>
          </a:p>
          <a:p>
            <a:pPr algn="just">
              <a:lnSpc>
                <a:spcPct val="80000"/>
              </a:lnSpc>
              <a:buFont typeface="Wingdings" pitchFamily="2" charset="2"/>
              <a:buChar char="Ø"/>
              <a:defRPr/>
            </a:pPr>
            <a:r>
              <a:rPr lang="fr-FR" sz="2200" b="1" dirty="0">
                <a:solidFill>
                  <a:schemeClr val="tx1"/>
                </a:solidFill>
              </a:rPr>
              <a:t>Démarche de compréhension </a:t>
            </a:r>
            <a:r>
              <a:rPr lang="fr-FR" sz="2200" dirty="0">
                <a:solidFill>
                  <a:schemeClr val="tx1"/>
                </a:solidFill>
              </a:rPr>
              <a:t>plutôt que d’explication</a:t>
            </a:r>
          </a:p>
          <a:p>
            <a:pPr algn="just">
              <a:lnSpc>
                <a:spcPct val="80000"/>
              </a:lnSpc>
              <a:buFont typeface="Wingdings" pitchFamily="2" charset="2"/>
              <a:buChar char="Ø"/>
              <a:defRPr/>
            </a:pPr>
            <a:endParaRPr lang="fr-FR" sz="2200" dirty="0">
              <a:solidFill>
                <a:schemeClr val="tx1"/>
              </a:solidFill>
            </a:endParaRPr>
          </a:p>
          <a:p>
            <a:pPr algn="just">
              <a:lnSpc>
                <a:spcPct val="80000"/>
              </a:lnSpc>
              <a:defRPr/>
            </a:pPr>
            <a:r>
              <a:rPr lang="fr-FR" sz="2200" dirty="0">
                <a:solidFill>
                  <a:schemeClr val="tx1"/>
                </a:solidFill>
              </a:rPr>
              <a:t>Mise en lumière, </a:t>
            </a:r>
            <a:r>
              <a:rPr lang="fr-FR" sz="2200" b="1" dirty="0">
                <a:solidFill>
                  <a:schemeClr val="tx1"/>
                </a:solidFill>
              </a:rPr>
              <a:t>à travers les récits des personnes </a:t>
            </a:r>
            <a:r>
              <a:rPr lang="fr-FR" sz="2200" dirty="0">
                <a:solidFill>
                  <a:schemeClr val="tx1"/>
                </a:solidFill>
              </a:rPr>
              <a:t>:</a:t>
            </a:r>
          </a:p>
          <a:p>
            <a:pPr algn="just">
              <a:lnSpc>
                <a:spcPct val="80000"/>
              </a:lnSpc>
              <a:buFont typeface="Constantia" pitchFamily="18" charset="0"/>
              <a:buChar char="-"/>
              <a:defRPr/>
            </a:pPr>
            <a:r>
              <a:rPr lang="fr-FR" sz="2200" dirty="0">
                <a:solidFill>
                  <a:schemeClr val="tx1"/>
                </a:solidFill>
              </a:rPr>
              <a:t>des étapes clés composant le processus de rétablissement</a:t>
            </a:r>
          </a:p>
          <a:p>
            <a:pPr algn="just">
              <a:lnSpc>
                <a:spcPct val="80000"/>
              </a:lnSpc>
              <a:buFont typeface="Constantia" pitchFamily="18" charset="0"/>
              <a:buChar char="-"/>
              <a:defRPr/>
            </a:pPr>
            <a:r>
              <a:rPr lang="fr-FR" sz="2200" dirty="0">
                <a:solidFill>
                  <a:schemeClr val="tx1"/>
                </a:solidFill>
              </a:rPr>
              <a:t>des mécanismes psychologiques associés à ce processus</a:t>
            </a:r>
          </a:p>
          <a:p>
            <a:pPr algn="just">
              <a:lnSpc>
                <a:spcPct val="80000"/>
              </a:lnSpc>
              <a:buFont typeface="Constantia" pitchFamily="18" charset="0"/>
              <a:buChar char="-"/>
              <a:defRPr/>
            </a:pPr>
            <a:r>
              <a:rPr lang="fr-FR" sz="2200" dirty="0">
                <a:solidFill>
                  <a:schemeClr val="tx1"/>
                </a:solidFill>
              </a:rPr>
              <a:t>des « petits éprouvés » et expériences individuelles favorisant un mieux-être</a:t>
            </a:r>
          </a:p>
          <a:p>
            <a:pPr eaLnBrk="1" hangingPunct="1">
              <a:defRPr/>
            </a:pPr>
            <a:endParaRPr lang="fr-FR" dirty="0"/>
          </a:p>
          <a:p>
            <a:pPr eaLnBrk="1" hangingPunct="1">
              <a:defRPr/>
            </a:pPr>
            <a:endParaRPr lang="fr-FR" dirty="0"/>
          </a:p>
          <a:p>
            <a:pPr eaLnBrk="1" hangingPunct="1">
              <a:defRPr/>
            </a:pPr>
            <a:endParaRPr lang="fr-FR" dirty="0"/>
          </a:p>
        </p:txBody>
      </p:sp>
    </p:spTree>
    <p:extLst>
      <p:ext uri="{BB962C8B-B14F-4D97-AF65-F5344CB8AC3E}">
        <p14:creationId xmlns:p14="http://schemas.microsoft.com/office/powerpoint/2010/main" val="376934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8917" y="656536"/>
            <a:ext cx="8911687" cy="1280890"/>
          </a:xfrm>
        </p:spPr>
        <p:txBody>
          <a:bodyPr>
            <a:noAutofit/>
          </a:bodyPr>
          <a:lstStyle/>
          <a:p>
            <a:pPr algn="ctr"/>
            <a:r>
              <a:rPr lang="fr-FR" sz="4000" b="1" dirty="0">
                <a:solidFill>
                  <a:schemeClr val="tx1"/>
                </a:solidFill>
              </a:rPr>
              <a:t>LES COMPOSANTES DU RÉTABLISSEMENT EXPÉRIENTIEL</a:t>
            </a:r>
            <a:endParaRPr lang="fr-FR" sz="4000" dirty="0">
              <a:solidFill>
                <a:schemeClr val="tx1"/>
              </a:solidFill>
            </a:endParaRPr>
          </a:p>
        </p:txBody>
      </p:sp>
      <p:sp>
        <p:nvSpPr>
          <p:cNvPr id="3" name="Espace réservé du contenu 2"/>
          <p:cNvSpPr>
            <a:spLocks noGrp="1"/>
          </p:cNvSpPr>
          <p:nvPr>
            <p:ph idx="1"/>
          </p:nvPr>
        </p:nvSpPr>
        <p:spPr>
          <a:xfrm>
            <a:off x="2511391" y="2632953"/>
            <a:ext cx="8915400" cy="3777622"/>
          </a:xfrm>
        </p:spPr>
        <p:txBody>
          <a:bodyPr/>
          <a:lstStyle/>
          <a:p>
            <a:r>
              <a:rPr lang="fr-FR" sz="2200" dirty="0">
                <a:solidFill>
                  <a:schemeClr val="tx1"/>
                </a:solidFill>
              </a:rPr>
              <a:t>L’espoir</a:t>
            </a:r>
          </a:p>
          <a:p>
            <a:r>
              <a:rPr lang="fr-FR" sz="2200" dirty="0">
                <a:solidFill>
                  <a:schemeClr val="tx1"/>
                </a:solidFill>
              </a:rPr>
              <a:t>La redéfinition identitaire</a:t>
            </a:r>
          </a:p>
          <a:p>
            <a:r>
              <a:rPr lang="fr-FR" sz="2200" dirty="0">
                <a:solidFill>
                  <a:schemeClr val="tx1"/>
                </a:solidFill>
              </a:rPr>
              <a:t>L’acceptation de la maladie/de sa vulnérabilité</a:t>
            </a:r>
          </a:p>
          <a:p>
            <a:r>
              <a:rPr lang="fr-FR" sz="2200" dirty="0">
                <a:solidFill>
                  <a:schemeClr val="tx1"/>
                </a:solidFill>
              </a:rPr>
              <a:t>L’auto-détermination (</a:t>
            </a:r>
            <a:r>
              <a:rPr lang="fr-FR" sz="2200" i="1" dirty="0" err="1">
                <a:solidFill>
                  <a:schemeClr val="tx1"/>
                </a:solidFill>
              </a:rPr>
              <a:t>empowerment</a:t>
            </a:r>
            <a:r>
              <a:rPr lang="fr-FR" sz="2200" dirty="0">
                <a:solidFill>
                  <a:schemeClr val="tx1"/>
                </a:solidFill>
              </a:rPr>
              <a:t>)</a:t>
            </a:r>
          </a:p>
          <a:p>
            <a:r>
              <a:rPr lang="fr-FR" sz="2200" dirty="0">
                <a:solidFill>
                  <a:schemeClr val="tx1"/>
                </a:solidFill>
              </a:rPr>
              <a:t>Le contrôle des symptômes</a:t>
            </a:r>
          </a:p>
          <a:p>
            <a:r>
              <a:rPr lang="fr-FR" sz="2200" dirty="0">
                <a:solidFill>
                  <a:schemeClr val="tx1"/>
                </a:solidFill>
              </a:rPr>
              <a:t>L’engagement dans des activités signifiantes</a:t>
            </a:r>
          </a:p>
          <a:p>
            <a:r>
              <a:rPr lang="fr-FR" sz="2200" dirty="0">
                <a:solidFill>
                  <a:schemeClr val="tx1"/>
                </a:solidFill>
              </a:rPr>
              <a:t>Le soutien par autrui</a:t>
            </a:r>
          </a:p>
          <a:p>
            <a:endParaRPr lang="fr-FR" dirty="0"/>
          </a:p>
        </p:txBody>
      </p:sp>
    </p:spTree>
    <p:extLst>
      <p:ext uri="{BB962C8B-B14F-4D97-AF65-F5344CB8AC3E}">
        <p14:creationId xmlns:p14="http://schemas.microsoft.com/office/powerpoint/2010/main" val="419798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171700" y="755677"/>
            <a:ext cx="8790562" cy="5894961"/>
          </a:xfrm>
        </p:spPr>
        <p:txBody>
          <a:bodyPr>
            <a:normAutofit/>
          </a:bodyPr>
          <a:lstStyle/>
          <a:p>
            <a:pPr marL="0" indent="0" algn="ctr">
              <a:buNone/>
              <a:defRPr/>
            </a:pPr>
            <a:r>
              <a:rPr lang="fr-FR" sz="3600" b="1" dirty="0">
                <a:solidFill>
                  <a:schemeClr val="tx1"/>
                </a:solidFill>
              </a:rPr>
              <a:t>MODÉLISATION DU PROCESSUS EN DIFFÉRENTES ÉTAPES NON LINÉAIRES </a:t>
            </a:r>
          </a:p>
          <a:p>
            <a:pPr marL="0" indent="0" algn="ctr">
              <a:buNone/>
              <a:defRPr/>
            </a:pPr>
            <a:r>
              <a:rPr lang="fr-FR" sz="2200" dirty="0">
                <a:solidFill>
                  <a:schemeClr val="tx1"/>
                </a:solidFill>
              </a:rPr>
              <a:t>(</a:t>
            </a:r>
            <a:r>
              <a:rPr lang="fr-FR" sz="2200" dirty="0" err="1">
                <a:solidFill>
                  <a:schemeClr val="tx1"/>
                </a:solidFill>
              </a:rPr>
              <a:t>Andresen</a:t>
            </a:r>
            <a:r>
              <a:rPr lang="fr-FR" sz="2200" dirty="0">
                <a:solidFill>
                  <a:schemeClr val="tx1"/>
                </a:solidFill>
              </a:rPr>
              <a:t> et </a:t>
            </a:r>
            <a:r>
              <a:rPr lang="fr-FR" sz="2200" i="1" dirty="0">
                <a:solidFill>
                  <a:schemeClr val="tx1"/>
                </a:solidFill>
              </a:rPr>
              <a:t>al</a:t>
            </a:r>
            <a:r>
              <a:rPr lang="fr-FR" sz="2200" dirty="0">
                <a:solidFill>
                  <a:schemeClr val="tx1"/>
                </a:solidFill>
              </a:rPr>
              <a:t>., 2003 ; </a:t>
            </a:r>
            <a:r>
              <a:rPr lang="fr-FR" sz="2200" dirty="0" err="1">
                <a:solidFill>
                  <a:schemeClr val="tx1"/>
                </a:solidFill>
              </a:rPr>
              <a:t>Favrod</a:t>
            </a:r>
            <a:r>
              <a:rPr lang="fr-FR" sz="2200" dirty="0">
                <a:solidFill>
                  <a:schemeClr val="tx1"/>
                </a:solidFill>
              </a:rPr>
              <a:t> &amp; </a:t>
            </a:r>
            <a:r>
              <a:rPr lang="fr-FR" sz="2200" dirty="0" err="1">
                <a:solidFill>
                  <a:schemeClr val="tx1"/>
                </a:solidFill>
              </a:rPr>
              <a:t>Scheder</a:t>
            </a:r>
            <a:r>
              <a:rPr lang="fr-FR" sz="2200" dirty="0">
                <a:solidFill>
                  <a:schemeClr val="tx1"/>
                </a:solidFill>
              </a:rPr>
              <a:t>, 2004) </a:t>
            </a:r>
          </a:p>
          <a:p>
            <a:pPr marL="0" indent="0">
              <a:buNone/>
              <a:defRPr/>
            </a:pPr>
            <a:endParaRPr lang="fr-FR" sz="2200" dirty="0">
              <a:solidFill>
                <a:schemeClr val="tx1"/>
              </a:solidFill>
            </a:endParaRPr>
          </a:p>
          <a:p>
            <a:pPr marL="457200" indent="-457200">
              <a:buFont typeface="+mj-lt"/>
              <a:buAutoNum type="arabicPeriod"/>
              <a:defRPr/>
            </a:pPr>
            <a:r>
              <a:rPr lang="fr-FR" sz="2200" b="1" dirty="0">
                <a:solidFill>
                  <a:schemeClr val="tx1"/>
                </a:solidFill>
              </a:rPr>
              <a:t>Moratoire</a:t>
            </a:r>
            <a:r>
              <a:rPr lang="fr-FR" sz="2200" dirty="0">
                <a:solidFill>
                  <a:schemeClr val="tx1"/>
                </a:solidFill>
              </a:rPr>
              <a:t> : déni, confusion, désespoir, repli</a:t>
            </a:r>
          </a:p>
          <a:p>
            <a:pPr marL="457200" indent="-457200">
              <a:buFont typeface="+mj-lt"/>
              <a:buAutoNum type="arabicPeriod"/>
              <a:defRPr/>
            </a:pPr>
            <a:r>
              <a:rPr lang="fr-FR" sz="2200" b="1" dirty="0">
                <a:solidFill>
                  <a:schemeClr val="tx1"/>
                </a:solidFill>
              </a:rPr>
              <a:t>Conscience</a:t>
            </a:r>
            <a:r>
              <a:rPr lang="fr-FR" sz="2200" dirty="0">
                <a:solidFill>
                  <a:schemeClr val="tx1"/>
                </a:solidFill>
              </a:rPr>
              <a:t> : développement de l’insight, espoir</a:t>
            </a:r>
          </a:p>
          <a:p>
            <a:pPr marL="457200" indent="-457200">
              <a:buFont typeface="+mj-lt"/>
              <a:buAutoNum type="arabicPeriod"/>
              <a:defRPr/>
            </a:pPr>
            <a:r>
              <a:rPr lang="fr-FR" sz="2200" b="1" dirty="0">
                <a:solidFill>
                  <a:schemeClr val="tx1"/>
                </a:solidFill>
              </a:rPr>
              <a:t>Préparation</a:t>
            </a:r>
            <a:r>
              <a:rPr lang="fr-FR" sz="2200" dirty="0">
                <a:solidFill>
                  <a:schemeClr val="tx1"/>
                </a:solidFill>
              </a:rPr>
              <a:t> : identification des ressources personnelles et environnementales </a:t>
            </a:r>
          </a:p>
          <a:p>
            <a:pPr marL="457200" indent="-457200">
              <a:buFont typeface="+mj-lt"/>
              <a:buAutoNum type="arabicPeriod"/>
              <a:defRPr/>
            </a:pPr>
            <a:r>
              <a:rPr lang="fr-FR" sz="2200" b="1" dirty="0">
                <a:solidFill>
                  <a:schemeClr val="tx1"/>
                </a:solidFill>
              </a:rPr>
              <a:t>Reconstruire</a:t>
            </a:r>
            <a:r>
              <a:rPr lang="fr-FR" sz="2200" dirty="0">
                <a:solidFill>
                  <a:schemeClr val="tx1"/>
                </a:solidFill>
              </a:rPr>
              <a:t> : restauration du sentiment de continuité de soi (être schizophrène ≠ avoir une schizophrénie)</a:t>
            </a:r>
          </a:p>
          <a:p>
            <a:pPr marL="457200" indent="-457200">
              <a:buFont typeface="+mj-lt"/>
              <a:buAutoNum type="arabicPeriod"/>
              <a:defRPr/>
            </a:pPr>
            <a:r>
              <a:rPr lang="fr-FR" sz="2200" b="1" dirty="0">
                <a:solidFill>
                  <a:schemeClr val="tx1"/>
                </a:solidFill>
              </a:rPr>
              <a:t>Croissance</a:t>
            </a:r>
            <a:r>
              <a:rPr lang="fr-FR" sz="2200" dirty="0">
                <a:solidFill>
                  <a:schemeClr val="tx1"/>
                </a:solidFill>
              </a:rPr>
              <a:t> : gestion de la maladie, identité positive, vision optimiste et ouverte de l’avenir</a:t>
            </a:r>
          </a:p>
          <a:p>
            <a:pPr marL="514350" indent="-514350">
              <a:buClr>
                <a:schemeClr val="accent3"/>
              </a:buClr>
              <a:buFont typeface="Wingdings 2" panose="05020102010507070707" pitchFamily="18" charset="2"/>
              <a:buAutoNum type="arabicPeriod"/>
              <a:defRPr/>
            </a:pPr>
            <a:endParaRPr lang="fr-FR" dirty="0"/>
          </a:p>
        </p:txBody>
      </p:sp>
    </p:spTree>
    <p:extLst>
      <p:ext uri="{BB962C8B-B14F-4D97-AF65-F5344CB8AC3E}">
        <p14:creationId xmlns:p14="http://schemas.microsoft.com/office/powerpoint/2010/main" val="3210022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5"/>
          <p:cNvSpPr/>
          <p:nvPr/>
        </p:nvSpPr>
        <p:spPr>
          <a:xfrm>
            <a:off x="3376350" y="1283310"/>
            <a:ext cx="5798152" cy="52020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chemeClr val="accent1">
              <a:lumMod val="20000"/>
              <a:lumOff val="80000"/>
            </a:schemeClr>
          </a:solidFill>
          <a:ln w="25402">
            <a:noFill/>
            <a:prstDash val="solid"/>
          </a:ln>
        </p:spPr>
        <p:txBody>
          <a:bodyPr anchor="ctr" anchorCtr="1"/>
          <a:lstStyle/>
          <a:p>
            <a:pPr algn="ctr">
              <a:defRPr sz="1800" b="0" i="0" u="none" strike="noStrike" kern="0" cap="none" spc="0" baseline="0">
                <a:solidFill>
                  <a:srgbClr val="000000"/>
                </a:solidFill>
                <a:uFillTx/>
              </a:defRPr>
            </a:pPr>
            <a:endParaRPr lang="fr-FR" kern="0">
              <a:solidFill>
                <a:srgbClr val="FFFFFF"/>
              </a:solidFill>
              <a:latin typeface="Times New Roman"/>
            </a:endParaRPr>
          </a:p>
        </p:txBody>
      </p:sp>
      <p:sp>
        <p:nvSpPr>
          <p:cNvPr id="3" name="Ellipse 4"/>
          <p:cNvSpPr/>
          <p:nvPr/>
        </p:nvSpPr>
        <p:spPr>
          <a:xfrm>
            <a:off x="4552219" y="2036671"/>
            <a:ext cx="3698369" cy="368267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chemeClr val="accent1">
              <a:lumMod val="40000"/>
              <a:lumOff val="60000"/>
            </a:schemeClr>
          </a:solidFill>
          <a:ln w="25402">
            <a:noFill/>
            <a:prstDash val="solid"/>
          </a:ln>
        </p:spPr>
        <p:txBody>
          <a:bodyPr anchor="ctr" anchorCtr="1"/>
          <a:lstStyle/>
          <a:p>
            <a:pPr algn="ctr">
              <a:defRPr sz="1800" b="0" i="0" u="none" strike="noStrike" kern="0" cap="none" spc="0" baseline="0">
                <a:solidFill>
                  <a:srgbClr val="000000"/>
                </a:solidFill>
                <a:uFillTx/>
              </a:defRPr>
            </a:pPr>
            <a:endParaRPr lang="fr-FR" kern="0">
              <a:solidFill>
                <a:srgbClr val="FFFFFF"/>
              </a:solidFill>
              <a:latin typeface="Times New Roman"/>
            </a:endParaRPr>
          </a:p>
        </p:txBody>
      </p:sp>
      <p:sp>
        <p:nvSpPr>
          <p:cNvPr id="47108" name="Titre 1"/>
          <p:cNvSpPr>
            <a:spLocks noGrp="1"/>
          </p:cNvSpPr>
          <p:nvPr>
            <p:ph type="title"/>
          </p:nvPr>
        </p:nvSpPr>
        <p:spPr>
          <a:xfrm>
            <a:off x="2286073" y="212145"/>
            <a:ext cx="8229600" cy="863600"/>
          </a:xfrm>
        </p:spPr>
        <p:txBody>
          <a:bodyPr anchorCtr="1">
            <a:noAutofit/>
          </a:bodyPr>
          <a:lstStyle/>
          <a:p>
            <a:pPr algn="ctr" eaLnBrk="1" hangingPunct="1"/>
            <a:r>
              <a:rPr lang="fr-FR" altLang="fr-FR" sz="2800" b="1" dirty="0">
                <a:solidFill>
                  <a:schemeClr val="tx1"/>
                </a:solidFill>
                <a:latin typeface="+mn-lt"/>
              </a:rPr>
              <a:t>LE RÉTABLISSEMENT DU SOI : </a:t>
            </a:r>
            <a:br>
              <a:rPr lang="fr-FR" altLang="fr-FR" sz="2800" b="1" dirty="0">
                <a:solidFill>
                  <a:schemeClr val="tx1"/>
                </a:solidFill>
                <a:latin typeface="+mn-lt"/>
              </a:rPr>
            </a:br>
            <a:r>
              <a:rPr lang="fr-FR" altLang="fr-FR" sz="2800" b="1" i="1" dirty="0">
                <a:solidFill>
                  <a:schemeClr val="tx1"/>
                </a:solidFill>
                <a:latin typeface="+mn-lt"/>
              </a:rPr>
              <a:t>UN PARCOURS DE RECONNAISSANCE *</a:t>
            </a:r>
          </a:p>
        </p:txBody>
      </p:sp>
      <p:sp>
        <p:nvSpPr>
          <p:cNvPr id="5" name="Ellipse 3"/>
          <p:cNvSpPr>
            <a:spLocks/>
          </p:cNvSpPr>
          <p:nvPr/>
        </p:nvSpPr>
        <p:spPr bwMode="auto">
          <a:xfrm>
            <a:off x="5507388" y="3135328"/>
            <a:ext cx="1803007" cy="1747174"/>
          </a:xfrm>
          <a:custGeom>
            <a:avLst/>
            <a:gdLst>
              <a:gd name="T0" fmla="*/ 831022 w 1656179"/>
              <a:gd name="T1" fmla="*/ 0 h 1512170"/>
              <a:gd name="T2" fmla="*/ 1662042 w 1656179"/>
              <a:gd name="T3" fmla="*/ 757882 h 1512170"/>
              <a:gd name="T4" fmla="*/ 831022 w 1656179"/>
              <a:gd name="T5" fmla="*/ 1515763 h 1512170"/>
              <a:gd name="T6" fmla="*/ 0 w 1656179"/>
              <a:gd name="T7" fmla="*/ 757882 h 1512170"/>
              <a:gd name="T8" fmla="*/ 243401 w 1656179"/>
              <a:gd name="T9" fmla="*/ 221977 h 1512170"/>
              <a:gd name="T10" fmla="*/ 243401 w 1656179"/>
              <a:gd name="T11" fmla="*/ 1293785 h 1512170"/>
              <a:gd name="T12" fmla="*/ 1418642 w 1656179"/>
              <a:gd name="T13" fmla="*/ 1293785 h 1512170"/>
              <a:gd name="T14" fmla="*/ 1418642 w 1656179"/>
              <a:gd name="T15" fmla="*/ 221977 h 151217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42542 w 1656179"/>
              <a:gd name="T25" fmla="*/ 221452 h 1512170"/>
              <a:gd name="T26" fmla="*/ 1413637 w 1656179"/>
              <a:gd name="T27" fmla="*/ 1290718 h 1512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6179" h="1512170">
                <a:moveTo>
                  <a:pt x="0" y="756085"/>
                </a:moveTo>
                <a:lnTo>
                  <a:pt x="0" y="756085"/>
                </a:lnTo>
                <a:cubicBezTo>
                  <a:pt x="0" y="338511"/>
                  <a:pt x="370748" y="0"/>
                  <a:pt x="828090" y="1"/>
                </a:cubicBezTo>
                <a:cubicBezTo>
                  <a:pt x="828090" y="1"/>
                  <a:pt x="828090" y="1"/>
                  <a:pt x="828090" y="1"/>
                </a:cubicBezTo>
                <a:cubicBezTo>
                  <a:pt x="1285432" y="1"/>
                  <a:pt x="1656180" y="338512"/>
                  <a:pt x="1656180" y="756086"/>
                </a:cubicBezTo>
                <a:cubicBezTo>
                  <a:pt x="1656180" y="756086"/>
                  <a:pt x="1656179" y="756086"/>
                  <a:pt x="1656179" y="756086"/>
                </a:cubicBezTo>
                <a:lnTo>
                  <a:pt x="1656180" y="756087"/>
                </a:lnTo>
                <a:cubicBezTo>
                  <a:pt x="1656180" y="1173661"/>
                  <a:pt x="1285431" y="1512171"/>
                  <a:pt x="828090" y="1512172"/>
                </a:cubicBezTo>
                <a:cubicBezTo>
                  <a:pt x="370748" y="1512172"/>
                  <a:pt x="0" y="1173661"/>
                  <a:pt x="0" y="756087"/>
                </a:cubicBezTo>
                <a:cubicBezTo>
                  <a:pt x="-1" y="756086"/>
                  <a:pt x="0" y="756086"/>
                  <a:pt x="0" y="756086"/>
                </a:cubicBezTo>
                <a:lnTo>
                  <a:pt x="0" y="756085"/>
                </a:lnTo>
                <a:close/>
              </a:path>
            </a:pathLst>
          </a:custGeom>
          <a:solidFill>
            <a:schemeClr val="accent2">
              <a:lumMod val="60000"/>
              <a:lumOff val="40000"/>
            </a:schemeClr>
          </a:solidFill>
          <a:ln>
            <a:noFill/>
          </a:ln>
        </p:spPr>
        <p:txBody>
          <a:bodyPr anchor="ctr" anchorCtr="1"/>
          <a:lstStyle/>
          <a:p>
            <a:pPr>
              <a:defRPr/>
            </a:pPr>
            <a:endParaRPr lang="fr-FR"/>
          </a:p>
        </p:txBody>
      </p:sp>
      <p:sp>
        <p:nvSpPr>
          <p:cNvPr id="6" name="ZoneTexte 6"/>
          <p:cNvSpPr txBox="1">
            <a:spLocks noChangeArrowheads="1"/>
          </p:cNvSpPr>
          <p:nvPr/>
        </p:nvSpPr>
        <p:spPr bwMode="auto">
          <a:xfrm>
            <a:off x="5431254" y="3472128"/>
            <a:ext cx="194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b="1" dirty="0">
                <a:solidFill>
                  <a:srgbClr val="000000"/>
                </a:solidFill>
                <a:latin typeface="Book Antiqua" panose="02040602050305030304" pitchFamily="18" charset="0"/>
                <a:cs typeface="Arial" panose="020B0604020202020204" pitchFamily="34" charset="0"/>
              </a:rPr>
              <a:t>Se reconnaître transformé par l’expérience des troubles</a:t>
            </a:r>
          </a:p>
        </p:txBody>
      </p:sp>
      <p:sp>
        <p:nvSpPr>
          <p:cNvPr id="7" name="ZoneTexte 8"/>
          <p:cNvSpPr txBox="1">
            <a:spLocks noChangeArrowheads="1"/>
          </p:cNvSpPr>
          <p:nvPr/>
        </p:nvSpPr>
        <p:spPr bwMode="auto">
          <a:xfrm>
            <a:off x="5379079" y="2238788"/>
            <a:ext cx="2059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b="1" dirty="0">
                <a:solidFill>
                  <a:srgbClr val="000000"/>
                </a:solidFill>
                <a:latin typeface="Book Antiqua" panose="02040602050305030304" pitchFamily="18" charset="0"/>
                <a:cs typeface="Arial" panose="020B0604020202020204" pitchFamily="34" charset="0"/>
              </a:rPr>
              <a:t>Se reconnaître en tant que personne</a:t>
            </a:r>
          </a:p>
        </p:txBody>
      </p:sp>
      <p:sp>
        <p:nvSpPr>
          <p:cNvPr id="8" name="ZoneTexte 9"/>
          <p:cNvSpPr txBox="1">
            <a:spLocks noChangeArrowheads="1"/>
          </p:cNvSpPr>
          <p:nvPr/>
        </p:nvSpPr>
        <p:spPr bwMode="auto">
          <a:xfrm>
            <a:off x="5202549" y="1385755"/>
            <a:ext cx="230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b="1" dirty="0">
                <a:solidFill>
                  <a:srgbClr val="000000"/>
                </a:solidFill>
                <a:latin typeface="Book Antiqua" panose="02040602050305030304" pitchFamily="18" charset="0"/>
                <a:cs typeface="Arial" panose="020B0604020202020204" pitchFamily="34" charset="0"/>
              </a:rPr>
              <a:t>Reconnaître</a:t>
            </a:r>
          </a:p>
          <a:p>
            <a:pPr algn="ctr" eaLnBrk="1" hangingPunct="1">
              <a:spcBef>
                <a:spcPct val="0"/>
              </a:spcBef>
              <a:buClrTx/>
              <a:buFontTx/>
              <a:buNone/>
            </a:pPr>
            <a:r>
              <a:rPr lang="fr-FR" altLang="fr-FR" b="1" dirty="0">
                <a:solidFill>
                  <a:srgbClr val="000000"/>
                </a:solidFill>
                <a:latin typeface="Book Antiqua" panose="02040602050305030304" pitchFamily="18" charset="0"/>
                <a:cs typeface="Arial" panose="020B0604020202020204" pitchFamily="34" charset="0"/>
              </a:rPr>
              <a:t>les troubles</a:t>
            </a:r>
          </a:p>
        </p:txBody>
      </p:sp>
      <p:sp>
        <p:nvSpPr>
          <p:cNvPr id="9" name="Double flèche horizontale 14"/>
          <p:cNvSpPr>
            <a:spLocks/>
          </p:cNvSpPr>
          <p:nvPr/>
        </p:nvSpPr>
        <p:spPr bwMode="auto">
          <a:xfrm flipV="1">
            <a:off x="4337891" y="3523186"/>
            <a:ext cx="576262" cy="144463"/>
          </a:xfrm>
          <a:custGeom>
            <a:avLst/>
            <a:gdLst>
              <a:gd name="T0" fmla="*/ 288720 w 576067"/>
              <a:gd name="T1" fmla="*/ 0 h 144016"/>
              <a:gd name="T2" fmla="*/ 577432 w 576067"/>
              <a:gd name="T3" fmla="*/ 73588 h 144016"/>
              <a:gd name="T4" fmla="*/ 288720 w 576067"/>
              <a:gd name="T5" fmla="*/ 147174 h 144016"/>
              <a:gd name="T6" fmla="*/ 0 w 576067"/>
              <a:gd name="T7" fmla="*/ 73588 h 144016"/>
              <a:gd name="T8" fmla="*/ 505256 w 576067"/>
              <a:gd name="T9" fmla="*/ 0 h 144016"/>
              <a:gd name="T10" fmla="*/ 288720 w 576067"/>
              <a:gd name="T11" fmla="*/ 36793 h 144016"/>
              <a:gd name="T12" fmla="*/ 72176 w 576067"/>
              <a:gd name="T13" fmla="*/ 0 h 144016"/>
              <a:gd name="T14" fmla="*/ 72176 w 576067"/>
              <a:gd name="T15" fmla="*/ 147174 h 144016"/>
              <a:gd name="T16" fmla="*/ 288720 w 576067"/>
              <a:gd name="T17" fmla="*/ 110379 h 144016"/>
              <a:gd name="T18" fmla="*/ 505256 w 576067"/>
              <a:gd name="T19" fmla="*/ 147174 h 144016"/>
              <a:gd name="T20" fmla="*/ 17694720 60000 65536"/>
              <a:gd name="T21" fmla="*/ 0 60000 65536"/>
              <a:gd name="T22" fmla="*/ 5898240 60000 65536"/>
              <a:gd name="T23" fmla="*/ 11796480 60000 65536"/>
              <a:gd name="T24" fmla="*/ 17694720 60000 65536"/>
              <a:gd name="T25" fmla="*/ 17694720 60000 65536"/>
              <a:gd name="T26" fmla="*/ 17694720 60000 65536"/>
              <a:gd name="T27" fmla="*/ 5898240 60000 65536"/>
              <a:gd name="T28" fmla="*/ 5898240 60000 65536"/>
              <a:gd name="T29" fmla="*/ 5898240 60000 65536"/>
              <a:gd name="T30" fmla="*/ 36004 w 576067"/>
              <a:gd name="T31" fmla="*/ 36004 h 144016"/>
              <a:gd name="T32" fmla="*/ 540063 w 576067"/>
              <a:gd name="T33" fmla="*/ 108012 h 144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67" h="144016">
                <a:moveTo>
                  <a:pt x="0" y="72008"/>
                </a:moveTo>
                <a:lnTo>
                  <a:pt x="72008" y="0"/>
                </a:lnTo>
                <a:lnTo>
                  <a:pt x="72008" y="36004"/>
                </a:lnTo>
                <a:lnTo>
                  <a:pt x="504059" y="36004"/>
                </a:lnTo>
                <a:lnTo>
                  <a:pt x="504059" y="0"/>
                </a:lnTo>
                <a:lnTo>
                  <a:pt x="576067" y="72008"/>
                </a:lnTo>
                <a:lnTo>
                  <a:pt x="504059" y="144016"/>
                </a:lnTo>
                <a:lnTo>
                  <a:pt x="504059" y="108012"/>
                </a:lnTo>
                <a:lnTo>
                  <a:pt x="72008" y="108012"/>
                </a:lnTo>
                <a:lnTo>
                  <a:pt x="72008" y="144016"/>
                </a:lnTo>
                <a:lnTo>
                  <a:pt x="0" y="72008"/>
                </a:lnTo>
                <a:close/>
              </a:path>
            </a:pathLst>
          </a:custGeom>
          <a:solidFill>
            <a:srgbClr val="000000"/>
          </a:solidFill>
          <a:ln w="25402">
            <a:solidFill>
              <a:srgbClr val="000000"/>
            </a:solidFill>
            <a:prstDash val="solid"/>
            <a:round/>
            <a:headEnd/>
            <a:tailEnd/>
          </a:ln>
        </p:spPr>
        <p:txBody>
          <a:bodyPr anchor="ctr" anchorCtr="1"/>
          <a:lstStyle/>
          <a:p>
            <a:endParaRPr lang="fr-FR"/>
          </a:p>
        </p:txBody>
      </p:sp>
      <p:sp>
        <p:nvSpPr>
          <p:cNvPr id="10" name="ZoneTexte 17"/>
          <p:cNvSpPr txBox="1">
            <a:spLocks noChangeArrowheads="1"/>
          </p:cNvSpPr>
          <p:nvPr/>
        </p:nvSpPr>
        <p:spPr bwMode="auto">
          <a:xfrm>
            <a:off x="7163068" y="3900680"/>
            <a:ext cx="2016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700" dirty="0">
                <a:solidFill>
                  <a:srgbClr val="000000"/>
                </a:solidFill>
                <a:latin typeface="Book Antiqua" panose="02040602050305030304" pitchFamily="18" charset="0"/>
                <a:cs typeface="Arial" panose="020B0604020202020204" pitchFamily="34" charset="0"/>
              </a:rPr>
              <a:t>« Pouvoir d’être »</a:t>
            </a:r>
          </a:p>
          <a:p>
            <a:pPr algn="ctr" eaLnBrk="1" hangingPunct="1">
              <a:spcBef>
                <a:spcPct val="0"/>
              </a:spcBef>
              <a:buClrTx/>
              <a:buFontTx/>
              <a:buNone/>
            </a:pPr>
            <a:r>
              <a:rPr lang="fr-FR" altLang="fr-FR" sz="1700" dirty="0">
                <a:solidFill>
                  <a:srgbClr val="000000"/>
                </a:solidFill>
                <a:latin typeface="Book Antiqua" panose="02040602050305030304" pitchFamily="18" charset="0"/>
                <a:cs typeface="Arial" panose="020B0604020202020204" pitchFamily="34" charset="0"/>
              </a:rPr>
              <a:t>Acceptation </a:t>
            </a:r>
          </a:p>
        </p:txBody>
      </p:sp>
      <p:sp>
        <p:nvSpPr>
          <p:cNvPr id="11" name="Flèche courbée vers la gauche 22"/>
          <p:cNvSpPr>
            <a:spLocks/>
          </p:cNvSpPr>
          <p:nvPr/>
        </p:nvSpPr>
        <p:spPr bwMode="auto">
          <a:xfrm rot="6627563">
            <a:off x="4121940" y="3483430"/>
            <a:ext cx="1139825" cy="2955925"/>
          </a:xfrm>
          <a:custGeom>
            <a:avLst/>
            <a:gdLst>
              <a:gd name="T0" fmla="*/ 571540 w 1139013"/>
              <a:gd name="T1" fmla="*/ 0 h 2956721"/>
              <a:gd name="T2" fmla="*/ 1143079 w 1139013"/>
              <a:gd name="T3" fmla="*/ 1476372 h 2956721"/>
              <a:gd name="T4" fmla="*/ 571540 w 1139013"/>
              <a:gd name="T5" fmla="*/ 2952743 h 2956721"/>
              <a:gd name="T6" fmla="*/ 0 w 1139013"/>
              <a:gd name="T7" fmla="*/ 1476372 h 2956721"/>
              <a:gd name="T8" fmla="*/ 0 w 1139013"/>
              <a:gd name="T9" fmla="*/ 142187 h 2956721"/>
              <a:gd name="T10" fmla="*/ 285769 w 1139013"/>
              <a:gd name="T11" fmla="*/ 2343895 h 2956721"/>
              <a:gd name="T12" fmla="*/ 0 w 1139013"/>
              <a:gd name="T13" fmla="*/ 2668375 h 2956721"/>
              <a:gd name="T14" fmla="*/ 285769 w 1139013"/>
              <a:gd name="T15" fmla="*/ 2912636 h 2956721"/>
              <a:gd name="T16" fmla="*/ 1143079 w 1139013"/>
              <a:gd name="T17" fmla="*/ 1405280 h 2956721"/>
              <a:gd name="T18" fmla="*/ 17694720 60000 65536"/>
              <a:gd name="T19" fmla="*/ 0 60000 65536"/>
              <a:gd name="T20" fmla="*/ 5898240 60000 65536"/>
              <a:gd name="T21" fmla="*/ 11796480 60000 65536"/>
              <a:gd name="T22" fmla="*/ 11796480 60000 65536"/>
              <a:gd name="T23" fmla="*/ 11796480 60000 65536"/>
              <a:gd name="T24" fmla="*/ 0 60000 65536"/>
              <a:gd name="T25" fmla="*/ 5898240 60000 65536"/>
              <a:gd name="T26" fmla="*/ 0 60000 65536"/>
              <a:gd name="T27" fmla="*/ 0 w 1139013"/>
              <a:gd name="T28" fmla="*/ 0 h 2956721"/>
              <a:gd name="T29" fmla="*/ 1139013 w 1139013"/>
              <a:gd name="T30" fmla="*/ 2956721 h 29567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9013" h="2956721" stroke="0">
                <a:moveTo>
                  <a:pt x="0" y="2671968"/>
                </a:moveTo>
                <a:lnTo>
                  <a:pt x="284753" y="2347052"/>
                </a:lnTo>
                <a:lnTo>
                  <a:pt x="284753" y="2489428"/>
                </a:lnTo>
                <a:cubicBezTo>
                  <a:pt x="741758" y="2358398"/>
                  <a:pt x="1078640" y="1927955"/>
                  <a:pt x="1131772" y="1407170"/>
                </a:cubicBezTo>
                <a:lnTo>
                  <a:pt x="1131773" y="1407170"/>
                </a:lnTo>
                <a:cubicBezTo>
                  <a:pt x="1136595" y="1454441"/>
                  <a:pt x="1139013" y="1501975"/>
                  <a:pt x="1139013" y="1549548"/>
                </a:cubicBezTo>
                <a:cubicBezTo>
                  <a:pt x="1139013" y="2126292"/>
                  <a:pt x="787648" y="2629995"/>
                  <a:pt x="284753" y="2774181"/>
                </a:cubicBezTo>
                <a:lnTo>
                  <a:pt x="284753" y="2916558"/>
                </a:lnTo>
                <a:lnTo>
                  <a:pt x="0" y="2671968"/>
                </a:lnTo>
                <a:close/>
              </a:path>
              <a:path w="1139013" h="2956721" stroke="0">
                <a:moveTo>
                  <a:pt x="1139013" y="1549549"/>
                </a:moveTo>
                <a:lnTo>
                  <a:pt x="1139013" y="1549549"/>
                </a:lnTo>
                <a:cubicBezTo>
                  <a:pt x="1139013" y="851021"/>
                  <a:pt x="629059" y="284753"/>
                  <a:pt x="0" y="284753"/>
                </a:cubicBezTo>
                <a:cubicBezTo>
                  <a:pt x="-1" y="284752"/>
                  <a:pt x="-1" y="284753"/>
                  <a:pt x="-2" y="284753"/>
                </a:cubicBezTo>
                <a:lnTo>
                  <a:pt x="0" y="0"/>
                </a:lnTo>
                <a:lnTo>
                  <a:pt x="-1" y="0"/>
                </a:lnTo>
                <a:cubicBezTo>
                  <a:pt x="629059" y="0"/>
                  <a:pt x="1139012" y="566268"/>
                  <a:pt x="1139012" y="1264796"/>
                </a:cubicBezTo>
                <a:cubicBezTo>
                  <a:pt x="1139012" y="1264796"/>
                  <a:pt x="1139011" y="1264797"/>
                  <a:pt x="1139011" y="1264797"/>
                </a:cubicBezTo>
                <a:lnTo>
                  <a:pt x="1139013" y="1549549"/>
                </a:lnTo>
                <a:close/>
              </a:path>
              <a:path w="1139013" h="2956721" fill="none">
                <a:moveTo>
                  <a:pt x="1139013" y="1549549"/>
                </a:moveTo>
                <a:lnTo>
                  <a:pt x="1139013" y="1549549"/>
                </a:lnTo>
                <a:cubicBezTo>
                  <a:pt x="1139013" y="851021"/>
                  <a:pt x="629059" y="284753"/>
                  <a:pt x="0" y="284753"/>
                </a:cubicBezTo>
                <a:cubicBezTo>
                  <a:pt x="-1" y="284752"/>
                  <a:pt x="-1" y="284753"/>
                  <a:pt x="-2" y="284753"/>
                </a:cubicBezTo>
                <a:lnTo>
                  <a:pt x="0" y="0"/>
                </a:lnTo>
                <a:lnTo>
                  <a:pt x="-1" y="0"/>
                </a:lnTo>
                <a:cubicBezTo>
                  <a:pt x="629059" y="0"/>
                  <a:pt x="1139012" y="566268"/>
                  <a:pt x="1139012" y="1264796"/>
                </a:cubicBezTo>
                <a:cubicBezTo>
                  <a:pt x="1139012" y="1264796"/>
                  <a:pt x="1139011" y="1264797"/>
                  <a:pt x="1139011" y="1264797"/>
                </a:cubicBezTo>
                <a:lnTo>
                  <a:pt x="1139013" y="1549549"/>
                </a:lnTo>
                <a:cubicBezTo>
                  <a:pt x="1139013" y="2126293"/>
                  <a:pt x="787648" y="2629995"/>
                  <a:pt x="284754" y="2774182"/>
                </a:cubicBezTo>
                <a:lnTo>
                  <a:pt x="284753" y="2916558"/>
                </a:lnTo>
                <a:lnTo>
                  <a:pt x="0" y="2671968"/>
                </a:lnTo>
                <a:lnTo>
                  <a:pt x="284753" y="2347052"/>
                </a:lnTo>
                <a:lnTo>
                  <a:pt x="284753" y="2489428"/>
                </a:lnTo>
                <a:cubicBezTo>
                  <a:pt x="741758" y="2358398"/>
                  <a:pt x="1078640" y="1927955"/>
                  <a:pt x="1131772" y="1407170"/>
                </a:cubicBezTo>
              </a:path>
            </a:pathLst>
          </a:custGeom>
          <a:solidFill>
            <a:schemeClr val="accent2"/>
          </a:solidFill>
          <a:ln w="25402">
            <a:solidFill>
              <a:schemeClr val="accent1">
                <a:lumMod val="20000"/>
                <a:lumOff val="80000"/>
              </a:schemeClr>
            </a:solidFill>
            <a:prstDash val="solid"/>
            <a:round/>
            <a:headEnd/>
            <a:tailEnd/>
          </a:ln>
        </p:spPr>
        <p:txBody>
          <a:bodyPr anchor="ctr" anchorCtr="1"/>
          <a:lstStyle/>
          <a:p>
            <a:pPr>
              <a:defRPr/>
            </a:pPr>
            <a:endParaRPr lang="fr-FR" dirty="0"/>
          </a:p>
        </p:txBody>
      </p:sp>
      <p:sp>
        <p:nvSpPr>
          <p:cNvPr id="12" name="Flèche courbée vers le haut 27"/>
          <p:cNvSpPr>
            <a:spLocks/>
          </p:cNvSpPr>
          <p:nvPr/>
        </p:nvSpPr>
        <p:spPr bwMode="auto">
          <a:xfrm rot="11678770">
            <a:off x="7073527" y="2841094"/>
            <a:ext cx="2925763" cy="1365250"/>
          </a:xfrm>
          <a:custGeom>
            <a:avLst/>
            <a:gdLst>
              <a:gd name="T0" fmla="*/ 1462964 w 2925723"/>
              <a:gd name="T1" fmla="*/ 0 h 1364732"/>
              <a:gd name="T2" fmla="*/ 2925923 w 2925723"/>
              <a:gd name="T3" fmla="*/ 683661 h 1364732"/>
              <a:gd name="T4" fmla="*/ 1462964 w 2925723"/>
              <a:gd name="T5" fmla="*/ 1367324 h 1364732"/>
              <a:gd name="T6" fmla="*/ 0 w 2925723"/>
              <a:gd name="T7" fmla="*/ 683661 h 1364732"/>
              <a:gd name="T8" fmla="*/ 2584717 w 2925723"/>
              <a:gd name="T9" fmla="*/ 0 h 1364732"/>
              <a:gd name="T10" fmla="*/ 2205181 w 2925723"/>
              <a:gd name="T11" fmla="*/ 341832 h 1364732"/>
              <a:gd name="T12" fmla="*/ 170602 w 2925723"/>
              <a:gd name="T13" fmla="*/ 0 h 1364732"/>
              <a:gd name="T14" fmla="*/ 1377661 w 2925723"/>
              <a:gd name="T15" fmla="*/ 1367324 h 1364732"/>
              <a:gd name="T16" fmla="*/ 2887593 w 2925723"/>
              <a:gd name="T17" fmla="*/ 341832 h 1364732"/>
              <a:gd name="T18" fmla="*/ 17694720 60000 65536"/>
              <a:gd name="T19" fmla="*/ 0 60000 65536"/>
              <a:gd name="T20" fmla="*/ 5898240 60000 65536"/>
              <a:gd name="T21" fmla="*/ 11796480 60000 65536"/>
              <a:gd name="T22" fmla="*/ 17694720 60000 65536"/>
              <a:gd name="T23" fmla="*/ 17694720 60000 65536"/>
              <a:gd name="T24" fmla="*/ 17694720 60000 65536"/>
              <a:gd name="T25" fmla="*/ 5898240 60000 65536"/>
              <a:gd name="T26" fmla="*/ 0 60000 65536"/>
              <a:gd name="T27" fmla="*/ 0 w 2925723"/>
              <a:gd name="T28" fmla="*/ 0 h 1364732"/>
              <a:gd name="T29" fmla="*/ 2925723 w 2925723"/>
              <a:gd name="T30" fmla="*/ 1364732 h 13647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5723" h="1364732" stroke="0">
                <a:moveTo>
                  <a:pt x="2584540" y="0"/>
                </a:moveTo>
                <a:lnTo>
                  <a:pt x="2887396" y="341183"/>
                </a:lnTo>
                <a:lnTo>
                  <a:pt x="2716805" y="341183"/>
                </a:lnTo>
                <a:cubicBezTo>
                  <a:pt x="2579210" y="943736"/>
                  <a:pt x="2098535" y="1364730"/>
                  <a:pt x="1548158" y="1364731"/>
                </a:cubicBezTo>
                <a:cubicBezTo>
                  <a:pt x="1491078" y="1364731"/>
                  <a:pt x="1434071" y="1360152"/>
                  <a:pt x="1377565" y="1351030"/>
                </a:cubicBezTo>
                <a:lnTo>
                  <a:pt x="1377565" y="1351031"/>
                </a:lnTo>
                <a:cubicBezTo>
                  <a:pt x="1860059" y="1273141"/>
                  <a:pt x="2253774" y="874774"/>
                  <a:pt x="2375621" y="341182"/>
                </a:cubicBezTo>
                <a:lnTo>
                  <a:pt x="2205030" y="341183"/>
                </a:lnTo>
                <a:lnTo>
                  <a:pt x="2584540" y="0"/>
                </a:lnTo>
                <a:close/>
              </a:path>
              <a:path w="2925723" h="1364732" stroke="0">
                <a:moveTo>
                  <a:pt x="1206974" y="1364732"/>
                </a:moveTo>
                <a:lnTo>
                  <a:pt x="1206974" y="1364731"/>
                </a:lnTo>
                <a:cubicBezTo>
                  <a:pt x="540381" y="1364731"/>
                  <a:pt x="1" y="753720"/>
                  <a:pt x="1" y="0"/>
                </a:cubicBezTo>
                <a:cubicBezTo>
                  <a:pt x="0" y="-1"/>
                  <a:pt x="1" y="-1"/>
                  <a:pt x="1" y="-1"/>
                </a:cubicBezTo>
                <a:lnTo>
                  <a:pt x="341183" y="0"/>
                </a:lnTo>
                <a:cubicBezTo>
                  <a:pt x="341183" y="0"/>
                  <a:pt x="341183" y="0"/>
                  <a:pt x="341183" y="0"/>
                </a:cubicBezTo>
                <a:cubicBezTo>
                  <a:pt x="341182" y="753721"/>
                  <a:pt x="881563" y="1364732"/>
                  <a:pt x="1548156" y="1364732"/>
                </a:cubicBezTo>
                <a:lnTo>
                  <a:pt x="1206974" y="1364732"/>
                </a:lnTo>
                <a:close/>
              </a:path>
              <a:path w="2925723" h="1364732" fill="none">
                <a:moveTo>
                  <a:pt x="1377566" y="1351032"/>
                </a:moveTo>
                <a:lnTo>
                  <a:pt x="1377566" y="1351032"/>
                </a:lnTo>
                <a:cubicBezTo>
                  <a:pt x="1860060" y="1273142"/>
                  <a:pt x="2253775" y="874775"/>
                  <a:pt x="2375622" y="341183"/>
                </a:cubicBezTo>
                <a:lnTo>
                  <a:pt x="2205030" y="341183"/>
                </a:lnTo>
                <a:lnTo>
                  <a:pt x="2584540" y="0"/>
                </a:lnTo>
                <a:lnTo>
                  <a:pt x="2887396" y="341183"/>
                </a:lnTo>
                <a:lnTo>
                  <a:pt x="2716805" y="341183"/>
                </a:lnTo>
                <a:cubicBezTo>
                  <a:pt x="2579210" y="943736"/>
                  <a:pt x="2098535" y="1364730"/>
                  <a:pt x="1548158" y="1364731"/>
                </a:cubicBezTo>
                <a:cubicBezTo>
                  <a:pt x="1548157" y="1364731"/>
                  <a:pt x="1548157" y="1364730"/>
                  <a:pt x="1548157" y="1364730"/>
                </a:cubicBezTo>
                <a:lnTo>
                  <a:pt x="1206974" y="1364732"/>
                </a:lnTo>
                <a:lnTo>
                  <a:pt x="1206974" y="1364731"/>
                </a:lnTo>
                <a:cubicBezTo>
                  <a:pt x="540381" y="1364731"/>
                  <a:pt x="1" y="753720"/>
                  <a:pt x="1" y="0"/>
                </a:cubicBezTo>
                <a:cubicBezTo>
                  <a:pt x="0" y="-1"/>
                  <a:pt x="1" y="-1"/>
                  <a:pt x="1" y="-1"/>
                </a:cubicBezTo>
                <a:lnTo>
                  <a:pt x="341183" y="0"/>
                </a:lnTo>
                <a:cubicBezTo>
                  <a:pt x="341183" y="0"/>
                  <a:pt x="341183" y="0"/>
                  <a:pt x="341183" y="0"/>
                </a:cubicBezTo>
                <a:cubicBezTo>
                  <a:pt x="341182" y="753721"/>
                  <a:pt x="881563" y="1364732"/>
                  <a:pt x="1548156" y="1364732"/>
                </a:cubicBezTo>
              </a:path>
            </a:pathLst>
          </a:custGeom>
          <a:solidFill>
            <a:schemeClr val="accent2"/>
          </a:solidFill>
          <a:ln w="25402">
            <a:solidFill>
              <a:schemeClr val="accent1">
                <a:lumMod val="20000"/>
                <a:lumOff val="80000"/>
              </a:schemeClr>
            </a:solidFill>
            <a:prstDash val="solid"/>
            <a:round/>
            <a:headEnd/>
            <a:tailEnd/>
          </a:ln>
        </p:spPr>
        <p:txBody>
          <a:bodyPr anchor="ctr" anchorCtr="1"/>
          <a:lstStyle/>
          <a:p>
            <a:pPr>
              <a:defRPr/>
            </a:pPr>
            <a:endParaRPr lang="fr-FR" dirty="0"/>
          </a:p>
        </p:txBody>
      </p:sp>
      <p:sp>
        <p:nvSpPr>
          <p:cNvPr id="13" name="ZoneTexte 15"/>
          <p:cNvSpPr txBox="1">
            <a:spLocks noChangeArrowheads="1"/>
          </p:cNvSpPr>
          <p:nvPr/>
        </p:nvSpPr>
        <p:spPr bwMode="auto">
          <a:xfrm>
            <a:off x="3548730" y="2789378"/>
            <a:ext cx="2160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700" dirty="0">
                <a:solidFill>
                  <a:srgbClr val="000000"/>
                </a:solidFill>
                <a:latin typeface="Book Antiqua" panose="02040602050305030304" pitchFamily="18" charset="0"/>
                <a:cs typeface="Arial" panose="020B0604020202020204" pitchFamily="34" charset="0"/>
              </a:rPr>
              <a:t>« Pouvoir d’agir »</a:t>
            </a:r>
          </a:p>
          <a:p>
            <a:pPr algn="ctr" eaLnBrk="1" hangingPunct="1">
              <a:spcBef>
                <a:spcPct val="0"/>
              </a:spcBef>
              <a:buClrTx/>
              <a:buFontTx/>
              <a:buNone/>
            </a:pPr>
            <a:r>
              <a:rPr lang="fr-FR" altLang="fr-FR" sz="1700" dirty="0">
                <a:solidFill>
                  <a:srgbClr val="000000"/>
                </a:solidFill>
                <a:latin typeface="Book Antiqua" panose="02040602050305030304" pitchFamily="18" charset="0"/>
                <a:cs typeface="Arial" panose="020B0604020202020204" pitchFamily="34" charset="0"/>
              </a:rPr>
              <a:t>Lutte</a:t>
            </a:r>
          </a:p>
        </p:txBody>
      </p:sp>
      <p:sp>
        <p:nvSpPr>
          <p:cNvPr id="16" name="ZoneTexte 23"/>
          <p:cNvSpPr txBox="1">
            <a:spLocks noChangeArrowheads="1"/>
          </p:cNvSpPr>
          <p:nvPr/>
        </p:nvSpPr>
        <p:spPr bwMode="auto">
          <a:xfrm>
            <a:off x="3563567" y="5711624"/>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b="1" dirty="0">
                <a:solidFill>
                  <a:srgbClr val="000000"/>
                </a:solidFill>
                <a:latin typeface="Book Antiqua" panose="02040602050305030304" pitchFamily="18" charset="0"/>
                <a:cs typeface="Arial" panose="020B0604020202020204" pitchFamily="34" charset="0"/>
              </a:rPr>
              <a:t>Activité narrative</a:t>
            </a:r>
          </a:p>
        </p:txBody>
      </p:sp>
      <p:sp>
        <p:nvSpPr>
          <p:cNvPr id="18" name="Double flèche horizontale 14"/>
          <p:cNvSpPr>
            <a:spLocks/>
          </p:cNvSpPr>
          <p:nvPr/>
        </p:nvSpPr>
        <p:spPr bwMode="auto">
          <a:xfrm flipV="1">
            <a:off x="6976316" y="4356861"/>
            <a:ext cx="576262" cy="144463"/>
          </a:xfrm>
          <a:custGeom>
            <a:avLst/>
            <a:gdLst>
              <a:gd name="T0" fmla="*/ 288720 w 576067"/>
              <a:gd name="T1" fmla="*/ 0 h 144016"/>
              <a:gd name="T2" fmla="*/ 577432 w 576067"/>
              <a:gd name="T3" fmla="*/ 73588 h 144016"/>
              <a:gd name="T4" fmla="*/ 288720 w 576067"/>
              <a:gd name="T5" fmla="*/ 147174 h 144016"/>
              <a:gd name="T6" fmla="*/ 0 w 576067"/>
              <a:gd name="T7" fmla="*/ 73588 h 144016"/>
              <a:gd name="T8" fmla="*/ 505256 w 576067"/>
              <a:gd name="T9" fmla="*/ 0 h 144016"/>
              <a:gd name="T10" fmla="*/ 288720 w 576067"/>
              <a:gd name="T11" fmla="*/ 36793 h 144016"/>
              <a:gd name="T12" fmla="*/ 72176 w 576067"/>
              <a:gd name="T13" fmla="*/ 0 h 144016"/>
              <a:gd name="T14" fmla="*/ 72176 w 576067"/>
              <a:gd name="T15" fmla="*/ 147174 h 144016"/>
              <a:gd name="T16" fmla="*/ 288720 w 576067"/>
              <a:gd name="T17" fmla="*/ 110379 h 144016"/>
              <a:gd name="T18" fmla="*/ 505256 w 576067"/>
              <a:gd name="T19" fmla="*/ 147174 h 144016"/>
              <a:gd name="T20" fmla="*/ 17694720 60000 65536"/>
              <a:gd name="T21" fmla="*/ 0 60000 65536"/>
              <a:gd name="T22" fmla="*/ 5898240 60000 65536"/>
              <a:gd name="T23" fmla="*/ 11796480 60000 65536"/>
              <a:gd name="T24" fmla="*/ 17694720 60000 65536"/>
              <a:gd name="T25" fmla="*/ 17694720 60000 65536"/>
              <a:gd name="T26" fmla="*/ 17694720 60000 65536"/>
              <a:gd name="T27" fmla="*/ 5898240 60000 65536"/>
              <a:gd name="T28" fmla="*/ 5898240 60000 65536"/>
              <a:gd name="T29" fmla="*/ 5898240 60000 65536"/>
              <a:gd name="T30" fmla="*/ 36004 w 576067"/>
              <a:gd name="T31" fmla="*/ 36004 h 144016"/>
              <a:gd name="T32" fmla="*/ 540063 w 576067"/>
              <a:gd name="T33" fmla="*/ 108012 h 144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67" h="144016">
                <a:moveTo>
                  <a:pt x="0" y="72008"/>
                </a:moveTo>
                <a:lnTo>
                  <a:pt x="72008" y="0"/>
                </a:lnTo>
                <a:lnTo>
                  <a:pt x="72008" y="36004"/>
                </a:lnTo>
                <a:lnTo>
                  <a:pt x="504059" y="36004"/>
                </a:lnTo>
                <a:lnTo>
                  <a:pt x="504059" y="0"/>
                </a:lnTo>
                <a:lnTo>
                  <a:pt x="576067" y="72008"/>
                </a:lnTo>
                <a:lnTo>
                  <a:pt x="504059" y="144016"/>
                </a:lnTo>
                <a:lnTo>
                  <a:pt x="504059" y="108012"/>
                </a:lnTo>
                <a:lnTo>
                  <a:pt x="72008" y="108012"/>
                </a:lnTo>
                <a:lnTo>
                  <a:pt x="72008" y="144016"/>
                </a:lnTo>
                <a:lnTo>
                  <a:pt x="0" y="72008"/>
                </a:lnTo>
                <a:close/>
              </a:path>
            </a:pathLst>
          </a:custGeom>
          <a:solidFill>
            <a:srgbClr val="000000"/>
          </a:solidFill>
          <a:ln w="25402">
            <a:solidFill>
              <a:srgbClr val="000000"/>
            </a:solidFill>
            <a:prstDash val="solid"/>
            <a:round/>
            <a:headEnd/>
            <a:tailEnd/>
          </a:ln>
        </p:spPr>
        <p:txBody>
          <a:bodyPr anchor="ctr" anchorCtr="1"/>
          <a:lstStyle/>
          <a:p>
            <a:endParaRPr lang="fr-FR"/>
          </a:p>
        </p:txBody>
      </p:sp>
      <p:sp>
        <p:nvSpPr>
          <p:cNvPr id="14" name="Rectangle 13"/>
          <p:cNvSpPr/>
          <p:nvPr/>
        </p:nvSpPr>
        <p:spPr>
          <a:xfrm>
            <a:off x="392180" y="1547575"/>
            <a:ext cx="3806880" cy="369332"/>
          </a:xfrm>
          <a:prstGeom prst="rect">
            <a:avLst/>
          </a:prstGeom>
        </p:spPr>
        <p:txBody>
          <a:bodyPr wrap="square">
            <a:spAutoFit/>
          </a:bodyPr>
          <a:lstStyle/>
          <a:p>
            <a:endParaRPr lang="fr-FR" dirty="0"/>
          </a:p>
        </p:txBody>
      </p:sp>
      <p:sp>
        <p:nvSpPr>
          <p:cNvPr id="15" name="ZoneTexte 21"/>
          <p:cNvSpPr txBox="1">
            <a:spLocks noChangeArrowheads="1"/>
          </p:cNvSpPr>
          <p:nvPr/>
        </p:nvSpPr>
        <p:spPr bwMode="auto">
          <a:xfrm>
            <a:off x="7980303" y="2407845"/>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b="1" dirty="0">
                <a:solidFill>
                  <a:srgbClr val="000000"/>
                </a:solidFill>
                <a:latin typeface="Book Antiqua" panose="02040602050305030304" pitchFamily="18" charset="0"/>
                <a:cs typeface="Arial" panose="020B0604020202020204" pitchFamily="34" charset="0"/>
              </a:rPr>
              <a:t>Activité narrative</a:t>
            </a:r>
          </a:p>
        </p:txBody>
      </p:sp>
      <p:sp>
        <p:nvSpPr>
          <p:cNvPr id="17" name="ZoneTexte 16"/>
          <p:cNvSpPr txBox="1"/>
          <p:nvPr/>
        </p:nvSpPr>
        <p:spPr>
          <a:xfrm>
            <a:off x="1402467" y="6479581"/>
            <a:ext cx="11799820" cy="615553"/>
          </a:xfrm>
          <a:prstGeom prst="rect">
            <a:avLst/>
          </a:prstGeom>
          <a:noFill/>
        </p:spPr>
        <p:txBody>
          <a:bodyPr wrap="square" rtlCol="0">
            <a:spAutoFit/>
          </a:bodyPr>
          <a:lstStyle/>
          <a:p>
            <a:r>
              <a:rPr lang="fr-FR" sz="1600" dirty="0"/>
              <a:t>* Koenig, M. (2016). </a:t>
            </a:r>
            <a:r>
              <a:rPr lang="fr-FR" sz="1600" i="1" dirty="0"/>
              <a:t>Le rétablissement dans la schizophrénie : un parcours de reconnaissance</a:t>
            </a:r>
            <a:r>
              <a:rPr lang="fr-FR" sz="1600" dirty="0"/>
              <a:t>.  Paris : P.U.F.</a:t>
            </a:r>
          </a:p>
          <a:p>
            <a:endParaRPr lang="fr-FR" dirty="0"/>
          </a:p>
        </p:txBody>
      </p:sp>
    </p:spTree>
    <p:extLst>
      <p:ext uri="{BB962C8B-B14F-4D97-AF65-F5344CB8AC3E}">
        <p14:creationId xmlns:p14="http://schemas.microsoft.com/office/powerpoint/2010/main" val="2546221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9316" y="145178"/>
            <a:ext cx="10058400" cy="1450757"/>
          </a:xfrm>
        </p:spPr>
        <p:txBody>
          <a:bodyPr>
            <a:normAutofit/>
          </a:bodyPr>
          <a:lstStyle/>
          <a:p>
            <a:pPr algn="ctr"/>
            <a:r>
              <a:rPr lang="fr-FR" dirty="0">
                <a:solidFill>
                  <a:schemeClr val="tx1"/>
                </a:solidFill>
              </a:rPr>
              <a:t>LE RÉTABLISSEMENT : UNE FLORAISON CONTEMPORAINE ?</a:t>
            </a:r>
          </a:p>
        </p:txBody>
      </p:sp>
      <p:pic>
        <p:nvPicPr>
          <p:cNvPr id="4" name="Picture 18" descr="RÃ©sultat de recherche d'images pour &quot;rÃ©tablissement psychiatri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721" y="1228359"/>
            <a:ext cx="1897258" cy="2680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Ã©sultat de recherche d'images pour &quot;psychiatrie rÃ©tablisse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85" y="1585101"/>
            <a:ext cx="2159365" cy="3071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rÃ©tablissement schizophrÃ©ni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8317" y="3469874"/>
            <a:ext cx="2019481" cy="31249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associÃ©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8966" y="4978740"/>
            <a:ext cx="3267892" cy="153305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9605" y="3990017"/>
            <a:ext cx="1886097" cy="2773671"/>
          </a:xfrm>
          <a:prstGeom prst="rect">
            <a:avLst/>
          </a:prstGeom>
        </p:spPr>
      </p:pic>
      <p:pic>
        <p:nvPicPr>
          <p:cNvPr id="8" name="Picture 2" descr="Pour des usagers de la psychiatrie acteurs de leur propre v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8536" y="1645527"/>
            <a:ext cx="1913562" cy="3010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Ã©sultat de recherche d'images pour &quot;rÃ©tablissement schizophrÃ©ni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7304" y="2426865"/>
            <a:ext cx="1850204" cy="2788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Ã©sultat de recherche d'images pour &quot;psychiatrie rÃ©tablissement&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5207" y="1755527"/>
            <a:ext cx="1983752" cy="302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6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4299" y="624109"/>
            <a:ext cx="9871935" cy="1280890"/>
          </a:xfrm>
        </p:spPr>
        <p:txBody>
          <a:bodyPr>
            <a:normAutofit/>
          </a:bodyPr>
          <a:lstStyle/>
          <a:p>
            <a:pPr algn="ctr"/>
            <a:r>
              <a:rPr lang="fr-FR" b="1" dirty="0">
                <a:solidFill>
                  <a:schemeClr val="tx1"/>
                </a:solidFill>
              </a:rPr>
              <a:t>RECONNAÎTRE (AVEC EMPATHIE) </a:t>
            </a:r>
            <a:br>
              <a:rPr lang="fr-FR" b="1" dirty="0">
                <a:solidFill>
                  <a:schemeClr val="tx1"/>
                </a:solidFill>
              </a:rPr>
            </a:br>
            <a:r>
              <a:rPr lang="fr-FR" b="1" dirty="0">
                <a:solidFill>
                  <a:schemeClr val="tx1"/>
                </a:solidFill>
              </a:rPr>
              <a:t>SA SOUFFRANCE</a:t>
            </a:r>
          </a:p>
        </p:txBody>
      </p:sp>
      <p:sp>
        <p:nvSpPr>
          <p:cNvPr id="3" name="Espace réservé du contenu 2"/>
          <p:cNvSpPr>
            <a:spLocks noGrp="1"/>
          </p:cNvSpPr>
          <p:nvPr>
            <p:ph idx="1"/>
          </p:nvPr>
        </p:nvSpPr>
        <p:spPr>
          <a:xfrm>
            <a:off x="2286431" y="2433353"/>
            <a:ext cx="9073930" cy="4424647"/>
          </a:xfrm>
        </p:spPr>
        <p:txBody>
          <a:bodyPr>
            <a:normAutofit/>
          </a:bodyPr>
          <a:lstStyle/>
          <a:p>
            <a:pPr marL="0" indent="0" algn="just">
              <a:buNone/>
            </a:pPr>
            <a:r>
              <a:rPr lang="fr-FR" sz="2200" dirty="0">
                <a:solidFill>
                  <a:schemeClr val="tx1"/>
                </a:solidFill>
              </a:rPr>
              <a:t>« </a:t>
            </a:r>
            <a:r>
              <a:rPr lang="fr-FR" sz="2200" i="1" dirty="0">
                <a:solidFill>
                  <a:schemeClr val="tx1"/>
                </a:solidFill>
              </a:rPr>
              <a:t>J’avais une vie cauchemardesque</a:t>
            </a:r>
            <a:r>
              <a:rPr lang="fr-FR" sz="2200" dirty="0">
                <a:solidFill>
                  <a:schemeClr val="tx1"/>
                </a:solidFill>
              </a:rPr>
              <a:t> : </a:t>
            </a:r>
            <a:r>
              <a:rPr lang="fr-FR" sz="2200" i="1" dirty="0">
                <a:solidFill>
                  <a:schemeClr val="tx1"/>
                </a:solidFill>
              </a:rPr>
              <a:t>j’osais plus sortir matin et soir, ça a vraiment été des années horribles</a:t>
            </a:r>
            <a:r>
              <a:rPr lang="fr-FR" sz="2200" dirty="0">
                <a:solidFill>
                  <a:schemeClr val="tx1"/>
                </a:solidFill>
              </a:rPr>
              <a:t> ». </a:t>
            </a:r>
          </a:p>
          <a:p>
            <a:pPr algn="just"/>
            <a:endParaRPr lang="fr-FR" sz="2200" dirty="0">
              <a:solidFill>
                <a:schemeClr val="tx1"/>
              </a:solidFill>
            </a:endParaRPr>
          </a:p>
          <a:p>
            <a:pPr marL="0" indent="0" algn="just">
              <a:buNone/>
            </a:pPr>
            <a:r>
              <a:rPr lang="fr-FR" sz="2200" dirty="0">
                <a:solidFill>
                  <a:schemeClr val="tx1"/>
                </a:solidFill>
              </a:rPr>
              <a:t>« </a:t>
            </a:r>
            <a:r>
              <a:rPr lang="fr-FR" sz="2200" i="1" dirty="0">
                <a:solidFill>
                  <a:schemeClr val="tx1"/>
                </a:solidFill>
              </a:rPr>
              <a:t>C’est ce fameux canapé en cuir dans lequel j’ai vécu des moments horribles, tout seul, c’est là que ça m’a vraiment le plus marqué </a:t>
            </a:r>
            <a:r>
              <a:rPr lang="fr-FR" sz="2200" dirty="0">
                <a:solidFill>
                  <a:schemeClr val="tx1"/>
                </a:solidFill>
              </a:rPr>
              <a:t>». </a:t>
            </a:r>
          </a:p>
          <a:p>
            <a:pPr algn="just"/>
            <a:endParaRPr lang="fr-FR" sz="2200" dirty="0">
              <a:solidFill>
                <a:schemeClr val="tx1"/>
              </a:solidFill>
            </a:endParaRPr>
          </a:p>
          <a:p>
            <a:pPr marL="0" indent="0" algn="just">
              <a:buNone/>
            </a:pPr>
            <a:r>
              <a:rPr lang="fr-FR" sz="2200" dirty="0">
                <a:solidFill>
                  <a:schemeClr val="tx1"/>
                </a:solidFill>
              </a:rPr>
              <a:t>« </a:t>
            </a:r>
            <a:r>
              <a:rPr lang="fr-FR" sz="2200" i="1" dirty="0">
                <a:solidFill>
                  <a:schemeClr val="tx1"/>
                </a:solidFill>
              </a:rPr>
              <a:t>On est dans un cauchemar, on se dit “ qu’est-ce qui se passe ?” C’est effrayant !</a:t>
            </a:r>
            <a:r>
              <a:rPr lang="fr-FR" sz="2200" dirty="0">
                <a:solidFill>
                  <a:schemeClr val="tx1"/>
                </a:solidFill>
              </a:rPr>
              <a:t> ». </a:t>
            </a:r>
          </a:p>
        </p:txBody>
      </p:sp>
    </p:spTree>
    <p:extLst>
      <p:ext uri="{BB962C8B-B14F-4D97-AF65-F5344CB8AC3E}">
        <p14:creationId xmlns:p14="http://schemas.microsoft.com/office/powerpoint/2010/main" val="332696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4366" y="678611"/>
            <a:ext cx="8911687" cy="1280890"/>
          </a:xfrm>
        </p:spPr>
        <p:txBody>
          <a:bodyPr>
            <a:normAutofit/>
          </a:bodyPr>
          <a:lstStyle/>
          <a:p>
            <a:pPr algn="ctr"/>
            <a:r>
              <a:rPr lang="fr-FR" b="1" dirty="0">
                <a:solidFill>
                  <a:schemeClr val="tx1"/>
                </a:solidFill>
              </a:rPr>
              <a:t>RECONNAÎTRE LES SYMPTÔMES ET ADOPTER DES STRATÉGIES DE MISE À DISTANCE</a:t>
            </a:r>
          </a:p>
        </p:txBody>
      </p:sp>
      <p:sp>
        <p:nvSpPr>
          <p:cNvPr id="3" name="Espace réservé du contenu 2"/>
          <p:cNvSpPr>
            <a:spLocks noGrp="1"/>
          </p:cNvSpPr>
          <p:nvPr>
            <p:ph idx="1"/>
          </p:nvPr>
        </p:nvSpPr>
        <p:spPr>
          <a:xfrm>
            <a:off x="2084018" y="2567513"/>
            <a:ext cx="8915400" cy="4423132"/>
          </a:xfrm>
        </p:spPr>
        <p:txBody>
          <a:bodyPr>
            <a:normAutofit/>
          </a:bodyPr>
          <a:lstStyle/>
          <a:p>
            <a:pPr marL="0" indent="0" algn="just">
              <a:buNone/>
            </a:pPr>
            <a:r>
              <a:rPr lang="fr-FR" sz="2200" dirty="0">
                <a:solidFill>
                  <a:schemeClr val="tx1"/>
                </a:solidFill>
              </a:rPr>
              <a:t>« </a:t>
            </a:r>
            <a:r>
              <a:rPr lang="fr-FR" sz="2200" i="1" dirty="0">
                <a:solidFill>
                  <a:schemeClr val="tx1"/>
                </a:solidFill>
              </a:rPr>
              <a:t>Les idées délirantes c’est par exemple à partir d’un détail, on entend un bruit, quelqu’un parler dans la rue, on se dit qu’on parle de nous ou les choses qu’on entend en général se rapportent à nous</a:t>
            </a:r>
            <a:r>
              <a:rPr lang="fr-FR" sz="2200" dirty="0">
                <a:solidFill>
                  <a:schemeClr val="tx1"/>
                </a:solidFill>
              </a:rPr>
              <a:t> ». </a:t>
            </a:r>
          </a:p>
          <a:p>
            <a:pPr marL="0" indent="0" algn="just">
              <a:buNone/>
            </a:pPr>
            <a:endParaRPr lang="fr-FR" sz="2200" dirty="0"/>
          </a:p>
          <a:p>
            <a:pPr marL="0" indent="0" algn="just">
              <a:buNone/>
            </a:pPr>
            <a:r>
              <a:rPr lang="fr-FR" sz="2200" dirty="0">
                <a:solidFill>
                  <a:schemeClr val="tx1"/>
                </a:solidFill>
              </a:rPr>
              <a:t>« </a:t>
            </a:r>
            <a:r>
              <a:rPr lang="fr-FR" sz="2200" i="1" dirty="0">
                <a:solidFill>
                  <a:schemeClr val="tx1"/>
                </a:solidFill>
              </a:rPr>
              <a:t>Je me sens observée, bon ben je me dis : “vous n’avez qu’à m’observer !”, ça c’est assez simple, je souris et je dis “ben observez-moi !”. Si j’ai l’impression qu’on m’écoute, je dis « ben écoutez-moi ! ». Ça c’est des techniques</a:t>
            </a:r>
            <a:r>
              <a:rPr lang="fr-FR" sz="2200" dirty="0">
                <a:solidFill>
                  <a:schemeClr val="tx1"/>
                </a:solidFill>
              </a:rPr>
              <a:t> ». </a:t>
            </a:r>
          </a:p>
          <a:p>
            <a:pPr marL="0" indent="0" algn="just">
              <a:buNone/>
            </a:pPr>
            <a:endParaRPr lang="fr-FR" sz="2000" dirty="0">
              <a:solidFill>
                <a:schemeClr val="tx1"/>
              </a:solidFill>
            </a:endParaRPr>
          </a:p>
          <a:p>
            <a:pPr marL="0" indent="0">
              <a:buNone/>
            </a:pPr>
            <a:endParaRPr lang="fr-FR" dirty="0"/>
          </a:p>
        </p:txBody>
      </p:sp>
    </p:spTree>
    <p:extLst>
      <p:ext uri="{BB962C8B-B14F-4D97-AF65-F5344CB8AC3E}">
        <p14:creationId xmlns:p14="http://schemas.microsoft.com/office/powerpoint/2010/main" val="1374441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solidFill>
                  <a:schemeClr val="tx1"/>
                </a:solidFill>
              </a:rPr>
              <a:t>SE DISTANCIER DES REPRÉSENTATIONS STIGMATISANTES</a:t>
            </a:r>
          </a:p>
        </p:txBody>
      </p:sp>
      <p:sp>
        <p:nvSpPr>
          <p:cNvPr id="3" name="Espace réservé du contenu 2"/>
          <p:cNvSpPr>
            <a:spLocks noGrp="1"/>
          </p:cNvSpPr>
          <p:nvPr>
            <p:ph idx="1"/>
          </p:nvPr>
        </p:nvSpPr>
        <p:spPr>
          <a:xfrm>
            <a:off x="2229353" y="2245134"/>
            <a:ext cx="8915400" cy="4448870"/>
          </a:xfrm>
        </p:spPr>
        <p:txBody>
          <a:bodyPr>
            <a:noAutofit/>
          </a:bodyPr>
          <a:lstStyle/>
          <a:p>
            <a:pPr marL="0" indent="0" algn="just">
              <a:buNone/>
            </a:pPr>
            <a:r>
              <a:rPr lang="fr-FR" sz="2200" dirty="0">
                <a:solidFill>
                  <a:schemeClr val="tx1"/>
                </a:solidFill>
              </a:rPr>
              <a:t>« </a:t>
            </a:r>
            <a:r>
              <a:rPr lang="fr-FR" sz="2200" i="1" dirty="0">
                <a:solidFill>
                  <a:schemeClr val="tx1"/>
                </a:solidFill>
              </a:rPr>
              <a:t>On entend souvent une dénaturation du concept par les médias, c’est poussé à l’extrême et moi j’avais cette vision là au départ, c’est pour ça que quand on m’a diagnostiqué une schizophrénie, au départ, j’avais du mal à comprendre</a:t>
            </a:r>
            <a:r>
              <a:rPr lang="fr-FR" sz="2200" dirty="0">
                <a:solidFill>
                  <a:schemeClr val="tx1"/>
                </a:solidFill>
              </a:rPr>
              <a:t> ». </a:t>
            </a:r>
          </a:p>
          <a:p>
            <a:pPr algn="just"/>
            <a:endParaRPr lang="fr-FR" sz="2200" dirty="0">
              <a:solidFill>
                <a:schemeClr val="tx1"/>
              </a:solidFill>
            </a:endParaRPr>
          </a:p>
          <a:p>
            <a:pPr marL="0" indent="0" algn="just">
              <a:buNone/>
            </a:pPr>
            <a:r>
              <a:rPr lang="fr-FR" sz="2200" dirty="0">
                <a:solidFill>
                  <a:schemeClr val="tx1"/>
                </a:solidFill>
              </a:rPr>
              <a:t>« </a:t>
            </a:r>
            <a:r>
              <a:rPr lang="fr-FR" sz="2200" i="1" dirty="0">
                <a:solidFill>
                  <a:schemeClr val="tx1"/>
                </a:solidFill>
              </a:rPr>
              <a:t>Ce n’est pas un très joli mot, très mal utilisé. Il y a encore deux jours, un gars a mis un coup de pied à quelqu’un dans le métro, le gars est passé sous le train donc on a dit qu’il était schizophrène. Je suis désolée, on ne dit pas de quelqu’un qui ne mange pas de chocolat, c’est parce qu’il est diabétique !</a:t>
            </a:r>
            <a:r>
              <a:rPr lang="fr-FR" sz="2200" dirty="0">
                <a:solidFill>
                  <a:schemeClr val="tx1"/>
                </a:solidFill>
              </a:rPr>
              <a:t> ». </a:t>
            </a:r>
          </a:p>
        </p:txBody>
      </p:sp>
    </p:spTree>
    <p:extLst>
      <p:ext uri="{BB962C8B-B14F-4D97-AF65-F5344CB8AC3E}">
        <p14:creationId xmlns:p14="http://schemas.microsoft.com/office/powerpoint/2010/main" val="43455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chemeClr val="tx1"/>
                </a:solidFill>
              </a:rPr>
              <a:t>RETROUVER UN « POUVOIR D’AGIR »</a:t>
            </a:r>
          </a:p>
        </p:txBody>
      </p:sp>
      <p:sp>
        <p:nvSpPr>
          <p:cNvPr id="3" name="Espace réservé du contenu 2"/>
          <p:cNvSpPr>
            <a:spLocks noGrp="1"/>
          </p:cNvSpPr>
          <p:nvPr>
            <p:ph idx="1"/>
          </p:nvPr>
        </p:nvSpPr>
        <p:spPr>
          <a:xfrm>
            <a:off x="2173798" y="2292057"/>
            <a:ext cx="8915400" cy="4565943"/>
          </a:xfrm>
        </p:spPr>
        <p:txBody>
          <a:bodyPr>
            <a:normAutofit/>
          </a:bodyPr>
          <a:lstStyle/>
          <a:p>
            <a:pPr marL="0" indent="0" algn="just">
              <a:buNone/>
            </a:pPr>
            <a:r>
              <a:rPr lang="fr-FR" sz="2200" dirty="0">
                <a:solidFill>
                  <a:schemeClr val="tx1"/>
                </a:solidFill>
              </a:rPr>
              <a:t>« </a:t>
            </a:r>
            <a:r>
              <a:rPr lang="fr-FR" sz="2200" i="1" dirty="0">
                <a:solidFill>
                  <a:schemeClr val="tx1"/>
                </a:solidFill>
              </a:rPr>
              <a:t>Ce qui m’a beaucoup aidé, c’est de replacer mes objectifs. J’écris beaucoup quand ça ne va pas. Je me dis : “là, ça ne va pas, il faut arrêter ça, faut mettre de la distance et donc tu te recentres sur toi et pour ta semaine tu as tel et tel objectif˝ </a:t>
            </a:r>
            <a:r>
              <a:rPr lang="fr-FR" sz="2200" dirty="0">
                <a:solidFill>
                  <a:schemeClr val="tx1"/>
                </a:solidFill>
              </a:rPr>
              <a:t>». </a:t>
            </a:r>
          </a:p>
          <a:p>
            <a:pPr algn="just"/>
            <a:endParaRPr lang="fr-FR" sz="2200" dirty="0">
              <a:solidFill>
                <a:schemeClr val="tx1"/>
              </a:solidFill>
            </a:endParaRPr>
          </a:p>
          <a:p>
            <a:pPr marL="0" indent="0" algn="just">
              <a:buNone/>
            </a:pPr>
            <a:r>
              <a:rPr lang="fr-FR" sz="2200" dirty="0">
                <a:solidFill>
                  <a:schemeClr val="tx1"/>
                </a:solidFill>
              </a:rPr>
              <a:t>« </a:t>
            </a:r>
            <a:r>
              <a:rPr lang="fr-FR" sz="2200" i="1" dirty="0">
                <a:solidFill>
                  <a:schemeClr val="tx1"/>
                </a:solidFill>
              </a:rPr>
              <a:t>Ce soir là, je me suis dit : “allez T [prénom], si tu ne sors pas, tu mourras avant de te faire agresser !”, et c’est comme ça que je suis allé en boîte</a:t>
            </a:r>
            <a:r>
              <a:rPr lang="fr-FR" sz="2200" dirty="0">
                <a:solidFill>
                  <a:schemeClr val="tx1"/>
                </a:solidFill>
              </a:rPr>
              <a:t> ». </a:t>
            </a:r>
          </a:p>
          <a:p>
            <a:pPr marL="0" indent="0">
              <a:buNone/>
            </a:pPr>
            <a:endParaRPr lang="fr-FR" dirty="0"/>
          </a:p>
        </p:txBody>
      </p:sp>
    </p:spTree>
    <p:extLst>
      <p:ext uri="{BB962C8B-B14F-4D97-AF65-F5344CB8AC3E}">
        <p14:creationId xmlns:p14="http://schemas.microsoft.com/office/powerpoint/2010/main" val="139254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9098" y="643565"/>
            <a:ext cx="8911687" cy="1280890"/>
          </a:xfrm>
        </p:spPr>
        <p:txBody>
          <a:bodyPr>
            <a:normAutofit/>
          </a:bodyPr>
          <a:lstStyle/>
          <a:p>
            <a:pPr algn="ctr"/>
            <a:r>
              <a:rPr lang="fr-FR" sz="4000" b="1" dirty="0">
                <a:solidFill>
                  <a:schemeClr val="tx1"/>
                </a:solidFill>
              </a:rPr>
              <a:t>SE DIFFÉRENCIER DU STATUT DE MALADE</a:t>
            </a:r>
          </a:p>
        </p:txBody>
      </p:sp>
      <p:sp>
        <p:nvSpPr>
          <p:cNvPr id="3" name="Espace réservé du contenu 2"/>
          <p:cNvSpPr>
            <a:spLocks noGrp="1"/>
          </p:cNvSpPr>
          <p:nvPr>
            <p:ph idx="1"/>
          </p:nvPr>
        </p:nvSpPr>
        <p:spPr>
          <a:xfrm>
            <a:off x="2359098" y="2157822"/>
            <a:ext cx="8915400" cy="3777622"/>
          </a:xfrm>
        </p:spPr>
        <p:txBody>
          <a:bodyPr>
            <a:noAutofit/>
          </a:bodyPr>
          <a:lstStyle/>
          <a:p>
            <a:pPr marL="0" indent="0" algn="just">
              <a:buNone/>
            </a:pPr>
            <a:r>
              <a:rPr lang="fr-FR" sz="2200" dirty="0">
                <a:solidFill>
                  <a:schemeClr val="tx1"/>
                </a:solidFill>
              </a:rPr>
              <a:t>« </a:t>
            </a:r>
            <a:r>
              <a:rPr lang="fr-FR" sz="2200" i="1" dirty="0">
                <a:solidFill>
                  <a:schemeClr val="tx1"/>
                </a:solidFill>
              </a:rPr>
              <a:t>Je suis différent de la maladie parce que je ne suis pas non plus différent des gens</a:t>
            </a:r>
            <a:r>
              <a:rPr lang="fr-FR" sz="2200" dirty="0">
                <a:solidFill>
                  <a:schemeClr val="tx1"/>
                </a:solidFill>
              </a:rPr>
              <a:t> ».</a:t>
            </a:r>
          </a:p>
          <a:p>
            <a:pPr marL="0" indent="0" algn="just">
              <a:buNone/>
            </a:pPr>
            <a:endParaRPr lang="fr-FR" sz="2200" dirty="0">
              <a:solidFill>
                <a:schemeClr val="tx1"/>
              </a:solidFill>
            </a:endParaRPr>
          </a:p>
          <a:p>
            <a:pPr marL="0" indent="0" algn="just">
              <a:buNone/>
            </a:pPr>
            <a:r>
              <a:rPr lang="fr-FR" sz="2200" dirty="0">
                <a:solidFill>
                  <a:schemeClr val="tx1"/>
                </a:solidFill>
              </a:rPr>
              <a:t> « </a:t>
            </a:r>
            <a:r>
              <a:rPr lang="fr-FR" sz="2200" i="1" dirty="0">
                <a:solidFill>
                  <a:schemeClr val="tx1"/>
                </a:solidFill>
              </a:rPr>
              <a:t>J’aurai toujours la maladie mais je ne la sens pas : je suis M [prénom] et la maladie, c’est la maladie</a:t>
            </a:r>
            <a:r>
              <a:rPr lang="fr-FR" sz="2200" dirty="0">
                <a:solidFill>
                  <a:schemeClr val="tx1"/>
                </a:solidFill>
              </a:rPr>
              <a:t> ». </a:t>
            </a:r>
          </a:p>
          <a:p>
            <a:pPr algn="just"/>
            <a:endParaRPr lang="fr-FR" sz="2200" dirty="0">
              <a:solidFill>
                <a:schemeClr val="tx1"/>
              </a:solidFill>
            </a:endParaRPr>
          </a:p>
          <a:p>
            <a:pPr marL="0" indent="0" algn="just">
              <a:buNone/>
            </a:pPr>
            <a:r>
              <a:rPr lang="fr-FR" sz="2200" dirty="0">
                <a:solidFill>
                  <a:schemeClr val="tx1"/>
                </a:solidFill>
              </a:rPr>
              <a:t> « </a:t>
            </a:r>
            <a:r>
              <a:rPr lang="fr-FR" sz="2200" i="1" dirty="0">
                <a:solidFill>
                  <a:schemeClr val="tx1"/>
                </a:solidFill>
              </a:rPr>
              <a:t>La maladie, c’est bon, ok, je l’ai vue, je la lâche, comme si c’était une autre personne ».</a:t>
            </a:r>
            <a:endParaRPr lang="fr-FR" sz="2200" dirty="0">
              <a:solidFill>
                <a:schemeClr val="tx1"/>
              </a:solidFill>
            </a:endParaRPr>
          </a:p>
        </p:txBody>
      </p:sp>
    </p:spTree>
    <p:extLst>
      <p:ext uri="{BB962C8B-B14F-4D97-AF65-F5344CB8AC3E}">
        <p14:creationId xmlns:p14="http://schemas.microsoft.com/office/powerpoint/2010/main" val="105169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solidFill>
                  <a:schemeClr val="tx1"/>
                </a:solidFill>
              </a:rPr>
              <a:t>RECONNAÎTRE LA VALEUR POSITIVE D’EXPÉRIENCES NÉGATIVES</a:t>
            </a:r>
          </a:p>
        </p:txBody>
      </p:sp>
      <p:sp>
        <p:nvSpPr>
          <p:cNvPr id="3" name="Espace réservé du contenu 2"/>
          <p:cNvSpPr>
            <a:spLocks noGrp="1"/>
          </p:cNvSpPr>
          <p:nvPr>
            <p:ph idx="1"/>
          </p:nvPr>
        </p:nvSpPr>
        <p:spPr>
          <a:xfrm>
            <a:off x="2391974" y="2309213"/>
            <a:ext cx="8835162" cy="3777622"/>
          </a:xfrm>
        </p:spPr>
        <p:txBody>
          <a:bodyPr>
            <a:noAutofit/>
          </a:bodyPr>
          <a:lstStyle/>
          <a:p>
            <a:pPr marL="0" indent="0" algn="just">
              <a:buNone/>
            </a:pPr>
            <a:r>
              <a:rPr lang="fr-FR" sz="2200" dirty="0">
                <a:solidFill>
                  <a:schemeClr val="tx1"/>
                </a:solidFill>
              </a:rPr>
              <a:t>« </a:t>
            </a:r>
            <a:r>
              <a:rPr lang="fr-FR" sz="2200" i="1" dirty="0">
                <a:solidFill>
                  <a:schemeClr val="tx1"/>
                </a:solidFill>
              </a:rPr>
              <a:t>Là, j’entame une période de ma vie où je suis très bien quoi. Ça a été érigé à la suite de ces rechutes importantes, disons que ça m’a aidé</a:t>
            </a:r>
            <a:r>
              <a:rPr lang="fr-FR" sz="2200" dirty="0">
                <a:solidFill>
                  <a:schemeClr val="tx1"/>
                </a:solidFill>
              </a:rPr>
              <a:t> ».</a:t>
            </a:r>
          </a:p>
          <a:p>
            <a:pPr marL="0" indent="0" algn="just">
              <a:buNone/>
            </a:pPr>
            <a:endParaRPr lang="fr-FR" sz="800" dirty="0">
              <a:solidFill>
                <a:schemeClr val="tx1"/>
              </a:solidFill>
            </a:endParaRPr>
          </a:p>
          <a:p>
            <a:pPr marL="0" indent="0" algn="just">
              <a:buNone/>
            </a:pPr>
            <a:r>
              <a:rPr lang="fr-FR" sz="2200" dirty="0">
                <a:solidFill>
                  <a:schemeClr val="tx1"/>
                </a:solidFill>
              </a:rPr>
              <a:t>« </a:t>
            </a:r>
            <a:r>
              <a:rPr lang="fr-FR" sz="2200" i="1" dirty="0">
                <a:solidFill>
                  <a:schemeClr val="tx1"/>
                </a:solidFill>
              </a:rPr>
              <a:t>La maladie a à la fois révélé cette sensibilité, cette douleur aussi qu’il a fallu dénouer grâce au travail psychologique, mais c’est aussi grâce à cette sensibilité qui fait qu’aujourd’hui je suis meilleur qu’avant</a:t>
            </a:r>
            <a:r>
              <a:rPr lang="fr-FR" sz="2200" dirty="0">
                <a:solidFill>
                  <a:schemeClr val="tx1"/>
                </a:solidFill>
              </a:rPr>
              <a:t> ».</a:t>
            </a:r>
          </a:p>
          <a:p>
            <a:pPr algn="just"/>
            <a:endParaRPr lang="fr-FR" sz="800" dirty="0">
              <a:solidFill>
                <a:schemeClr val="tx1"/>
              </a:solidFill>
            </a:endParaRPr>
          </a:p>
          <a:p>
            <a:pPr marL="0" indent="0" algn="just">
              <a:buNone/>
            </a:pPr>
            <a:r>
              <a:rPr lang="fr-FR" sz="2200" dirty="0">
                <a:solidFill>
                  <a:schemeClr val="tx1"/>
                </a:solidFill>
              </a:rPr>
              <a:t>« </a:t>
            </a:r>
            <a:r>
              <a:rPr lang="fr-FR" sz="2200" i="1" dirty="0">
                <a:solidFill>
                  <a:schemeClr val="tx1"/>
                </a:solidFill>
              </a:rPr>
              <a:t>Ça aide, parce qu’on en a tellement vu quelque part, surtout en soi. Vraiment, j’ai l’impression d’avoir vu des choses très intenses grâce à la maladie</a:t>
            </a:r>
            <a:r>
              <a:rPr lang="fr-FR" sz="2200" dirty="0">
                <a:solidFill>
                  <a:schemeClr val="tx1"/>
                </a:solidFill>
              </a:rPr>
              <a:t> ».</a:t>
            </a:r>
          </a:p>
        </p:txBody>
      </p:sp>
    </p:spTree>
    <p:extLst>
      <p:ext uri="{BB962C8B-B14F-4D97-AF65-F5344CB8AC3E}">
        <p14:creationId xmlns:p14="http://schemas.microsoft.com/office/powerpoint/2010/main" val="272496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solidFill>
                  <a:schemeClr val="tx1"/>
                </a:solidFill>
              </a:rPr>
              <a:t>SE TRANSFORMER DEPUIS L’EXPÉRIENCE DE LA MALADIE</a:t>
            </a:r>
          </a:p>
        </p:txBody>
      </p:sp>
      <p:sp>
        <p:nvSpPr>
          <p:cNvPr id="3" name="Espace réservé du contenu 2"/>
          <p:cNvSpPr>
            <a:spLocks noGrp="1"/>
          </p:cNvSpPr>
          <p:nvPr>
            <p:ph idx="1"/>
          </p:nvPr>
        </p:nvSpPr>
        <p:spPr>
          <a:xfrm>
            <a:off x="2534711" y="2254713"/>
            <a:ext cx="8915400" cy="4436758"/>
          </a:xfrm>
        </p:spPr>
        <p:txBody>
          <a:bodyPr>
            <a:normAutofit/>
          </a:bodyPr>
          <a:lstStyle/>
          <a:p>
            <a:pPr marL="0" indent="0" algn="just">
              <a:buNone/>
            </a:pPr>
            <a:r>
              <a:rPr lang="fr-FR" sz="2200" dirty="0">
                <a:solidFill>
                  <a:schemeClr val="tx1"/>
                </a:solidFill>
              </a:rPr>
              <a:t>« </a:t>
            </a:r>
            <a:r>
              <a:rPr lang="fr-FR" sz="2200" i="1" dirty="0">
                <a:solidFill>
                  <a:schemeClr val="tx1"/>
                </a:solidFill>
              </a:rPr>
              <a:t>Tous les jours j’ai cette envie de connaître, d’apprendre, de savoir et ça, ça ne l’était pas avant, ça a été radical</a:t>
            </a:r>
            <a:r>
              <a:rPr lang="fr-FR" sz="2200" dirty="0">
                <a:solidFill>
                  <a:schemeClr val="tx1"/>
                </a:solidFill>
              </a:rPr>
              <a:t> ».</a:t>
            </a:r>
          </a:p>
          <a:p>
            <a:pPr marL="0" indent="0" algn="just">
              <a:buNone/>
            </a:pPr>
            <a:endParaRPr lang="fr-FR" sz="2200" dirty="0">
              <a:solidFill>
                <a:schemeClr val="tx1"/>
              </a:solidFill>
            </a:endParaRPr>
          </a:p>
          <a:p>
            <a:pPr marL="0" indent="0" algn="just">
              <a:buNone/>
            </a:pPr>
            <a:r>
              <a:rPr lang="fr-FR" sz="2200" dirty="0">
                <a:solidFill>
                  <a:schemeClr val="tx1"/>
                </a:solidFill>
              </a:rPr>
              <a:t>« </a:t>
            </a:r>
            <a:r>
              <a:rPr lang="fr-FR" sz="2200" i="1" dirty="0">
                <a:solidFill>
                  <a:schemeClr val="tx1"/>
                </a:solidFill>
              </a:rPr>
              <a:t>J’ai de la chance de faire des choix qui me plaisent : la danse par exemple, je suis le seul mec et ça, c’est la schizophrénie qui aide. Le dérèglement mental nous permet de pouvoir faire des choses là où les autres se posent mille et une questions et ne le font pas</a:t>
            </a:r>
            <a:r>
              <a:rPr lang="fr-FR" sz="2200" dirty="0">
                <a:solidFill>
                  <a:schemeClr val="tx1"/>
                </a:solidFill>
              </a:rPr>
              <a:t> ». </a:t>
            </a:r>
          </a:p>
          <a:p>
            <a:pPr marL="0" indent="0" algn="just">
              <a:buNone/>
            </a:pPr>
            <a:endParaRPr lang="fr-FR" sz="2200" dirty="0">
              <a:solidFill>
                <a:schemeClr val="tx1"/>
              </a:solidFill>
            </a:endParaRPr>
          </a:p>
          <a:p>
            <a:pPr marL="0" indent="0" algn="just">
              <a:buNone/>
            </a:pPr>
            <a:r>
              <a:rPr lang="fr-FR" sz="2200" dirty="0">
                <a:solidFill>
                  <a:schemeClr val="tx1"/>
                </a:solidFill>
              </a:rPr>
              <a:t>« </a:t>
            </a:r>
            <a:r>
              <a:rPr lang="fr-FR" sz="2200" i="1" dirty="0">
                <a:solidFill>
                  <a:schemeClr val="tx1"/>
                </a:solidFill>
              </a:rPr>
              <a:t>La maladie m’a permis de révéler mon envie d’humanité unie, donc ça, ça faisait partie du délire, mais ça m’est resté</a:t>
            </a:r>
            <a:r>
              <a:rPr lang="fr-FR" sz="2200" dirty="0">
                <a:solidFill>
                  <a:schemeClr val="tx1"/>
                </a:solidFill>
              </a:rPr>
              <a:t> ». </a:t>
            </a:r>
          </a:p>
          <a:p>
            <a:endParaRPr lang="fr-FR" dirty="0"/>
          </a:p>
        </p:txBody>
      </p:sp>
    </p:spTree>
    <p:extLst>
      <p:ext uri="{BB962C8B-B14F-4D97-AF65-F5344CB8AC3E}">
        <p14:creationId xmlns:p14="http://schemas.microsoft.com/office/powerpoint/2010/main" val="18040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4610" y="481438"/>
            <a:ext cx="8911687" cy="1280890"/>
          </a:xfrm>
        </p:spPr>
        <p:txBody>
          <a:bodyPr>
            <a:normAutofit/>
          </a:bodyPr>
          <a:lstStyle/>
          <a:p>
            <a:pPr algn="ctr"/>
            <a:r>
              <a:rPr lang="fr-FR" b="1" dirty="0">
                <a:solidFill>
                  <a:schemeClr val="tx1"/>
                </a:solidFill>
              </a:rPr>
              <a:t>COMMENT LE RÉTABLISSEMENT </a:t>
            </a:r>
            <a:br>
              <a:rPr lang="fr-FR" b="1" dirty="0">
                <a:solidFill>
                  <a:schemeClr val="tx1"/>
                </a:solidFill>
              </a:rPr>
            </a:br>
            <a:r>
              <a:rPr lang="fr-FR" b="1" dirty="0">
                <a:solidFill>
                  <a:schemeClr val="tx1"/>
                </a:solidFill>
              </a:rPr>
              <a:t>TRANSFORME-T-IL NOS MODÈLES DE SOINS ?</a:t>
            </a:r>
          </a:p>
        </p:txBody>
      </p:sp>
      <p:sp>
        <p:nvSpPr>
          <p:cNvPr id="6" name="AutoShape 5" descr="Résultat de recherche d'images pour &quot;cerisier van gogh&quo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435" y="1924455"/>
            <a:ext cx="6451671" cy="4275307"/>
          </a:xfrm>
          <a:prstGeom prst="rect">
            <a:avLst/>
          </a:prstGeom>
        </p:spPr>
      </p:pic>
      <p:sp>
        <p:nvSpPr>
          <p:cNvPr id="3" name="ZoneTexte 2"/>
          <p:cNvSpPr txBox="1"/>
          <p:nvPr/>
        </p:nvSpPr>
        <p:spPr>
          <a:xfrm>
            <a:off x="4299625" y="6361889"/>
            <a:ext cx="4798979" cy="369332"/>
          </a:xfrm>
          <a:prstGeom prst="rect">
            <a:avLst/>
          </a:prstGeom>
          <a:noFill/>
        </p:spPr>
        <p:txBody>
          <a:bodyPr wrap="square" rtlCol="0">
            <a:spAutoFit/>
          </a:bodyPr>
          <a:lstStyle/>
          <a:p>
            <a:r>
              <a:rPr lang="fr-FR" dirty="0"/>
              <a:t>Vincent Van Gogh, « Amandier en fleurs », 1890</a:t>
            </a:r>
          </a:p>
        </p:txBody>
      </p:sp>
    </p:spTree>
    <p:extLst>
      <p:ext uri="{BB962C8B-B14F-4D97-AF65-F5344CB8AC3E}">
        <p14:creationId xmlns:p14="http://schemas.microsoft.com/office/powerpoint/2010/main" val="4287488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9047" y="578714"/>
            <a:ext cx="9416373" cy="1280890"/>
          </a:xfrm>
        </p:spPr>
        <p:txBody>
          <a:bodyPr>
            <a:normAutofit fontScale="90000"/>
          </a:bodyPr>
          <a:lstStyle/>
          <a:p>
            <a:pPr algn="ctr"/>
            <a:r>
              <a:rPr lang="fr-FR" sz="4000" dirty="0">
                <a:solidFill>
                  <a:schemeClr val="tx1"/>
                </a:solidFill>
              </a:rPr>
              <a:t>UNE ATTENTION NOUVELLE PORTÉE AU </a:t>
            </a:r>
            <a:br>
              <a:rPr lang="fr-FR" sz="4000" dirty="0">
                <a:solidFill>
                  <a:schemeClr val="tx1"/>
                </a:solidFill>
              </a:rPr>
            </a:br>
            <a:r>
              <a:rPr lang="fr-FR" sz="4000" dirty="0">
                <a:solidFill>
                  <a:schemeClr val="accent3">
                    <a:lumMod val="75000"/>
                  </a:schemeClr>
                </a:solidFill>
              </a:rPr>
              <a:t>DEVENIR DES PERSONNES</a:t>
            </a:r>
          </a:p>
        </p:txBody>
      </p:sp>
      <p:sp>
        <p:nvSpPr>
          <p:cNvPr id="3" name="Espace réservé du contenu 2"/>
          <p:cNvSpPr>
            <a:spLocks noGrp="1"/>
          </p:cNvSpPr>
          <p:nvPr>
            <p:ph idx="1"/>
          </p:nvPr>
        </p:nvSpPr>
        <p:spPr>
          <a:xfrm>
            <a:off x="1562910" y="2176160"/>
            <a:ext cx="9592769" cy="4010631"/>
          </a:xfrm>
        </p:spPr>
        <p:txBody>
          <a:bodyPr>
            <a:normAutofit/>
          </a:bodyPr>
          <a:lstStyle/>
          <a:p>
            <a:pPr algn="just">
              <a:buFont typeface="Wingdings" panose="05000000000000000000" pitchFamily="2" charset="2"/>
              <a:buChar char="§"/>
            </a:pPr>
            <a:r>
              <a:rPr lang="fr-FR" sz="2400" dirty="0">
                <a:solidFill>
                  <a:schemeClr val="tx1"/>
                </a:solidFill>
              </a:rPr>
              <a:t> </a:t>
            </a:r>
            <a:r>
              <a:rPr lang="fr-FR" sz="2400" b="1" dirty="0">
                <a:solidFill>
                  <a:schemeClr val="tx1"/>
                </a:solidFill>
              </a:rPr>
              <a:t>Etude des troubles psychiques « par les conséquences »</a:t>
            </a:r>
            <a:r>
              <a:rPr lang="fr-FR" sz="2400" dirty="0">
                <a:solidFill>
                  <a:schemeClr val="tx1"/>
                </a:solidFill>
              </a:rPr>
              <a:t> : remédiation-réinsertion-réhabilitation-handicap psychique…</a:t>
            </a:r>
          </a:p>
          <a:p>
            <a:pPr marL="0" indent="0" algn="just">
              <a:buNone/>
            </a:pPr>
            <a:endParaRPr lang="fr-FR" sz="1800" dirty="0">
              <a:solidFill>
                <a:schemeClr val="tx1"/>
              </a:solidFill>
            </a:endParaRPr>
          </a:p>
          <a:p>
            <a:pPr algn="just">
              <a:buFont typeface="Wingdings" panose="05000000000000000000" pitchFamily="2" charset="2"/>
              <a:buChar char="§"/>
            </a:pPr>
            <a:r>
              <a:rPr lang="fr-FR" sz="2400" dirty="0">
                <a:solidFill>
                  <a:schemeClr val="tx1"/>
                </a:solidFill>
              </a:rPr>
              <a:t> </a:t>
            </a:r>
            <a:r>
              <a:rPr lang="fr-FR" sz="2400" b="1" i="1" dirty="0" err="1">
                <a:solidFill>
                  <a:schemeClr val="tx1"/>
                </a:solidFill>
              </a:rPr>
              <a:t>Recovery</a:t>
            </a:r>
            <a:r>
              <a:rPr lang="fr-FR" sz="2400" b="1" dirty="0">
                <a:solidFill>
                  <a:schemeClr val="tx1"/>
                </a:solidFill>
              </a:rPr>
              <a:t> : attention nouvelle portée au retentissement existentiel </a:t>
            </a:r>
            <a:r>
              <a:rPr lang="fr-FR" sz="2400" dirty="0">
                <a:solidFill>
                  <a:schemeClr val="tx1"/>
                </a:solidFill>
              </a:rPr>
              <a:t>des troubles (et non seulement fonctionnel ou social)</a:t>
            </a:r>
          </a:p>
          <a:p>
            <a:pPr marL="0" indent="0" algn="just">
              <a:buNone/>
            </a:pPr>
            <a:endParaRPr lang="fr-FR" sz="1800" dirty="0">
              <a:solidFill>
                <a:schemeClr val="tx1"/>
              </a:solidFill>
            </a:endParaRPr>
          </a:p>
          <a:p>
            <a:pPr algn="just">
              <a:buFont typeface="Wingdings" panose="05000000000000000000" pitchFamily="2" charset="2"/>
              <a:buChar char="Ø"/>
            </a:pPr>
            <a:r>
              <a:rPr lang="fr-FR" sz="2400" b="1" dirty="0">
                <a:solidFill>
                  <a:schemeClr val="tx1"/>
                </a:solidFill>
              </a:rPr>
              <a:t>Perspective qui se différencie d’une vision « compensatrice » du handicap </a:t>
            </a:r>
            <a:r>
              <a:rPr lang="fr-FR" sz="2400" dirty="0">
                <a:solidFill>
                  <a:schemeClr val="tx1"/>
                </a:solidFill>
              </a:rPr>
              <a:t>pour promouvoir une appréhension globale de la personne et de son devenir.</a:t>
            </a:r>
          </a:p>
          <a:p>
            <a:pPr>
              <a:buFont typeface="Wingdings" panose="05000000000000000000" pitchFamily="2" charset="2"/>
              <a:buChar char="§"/>
            </a:pPr>
            <a:endParaRPr lang="fr-FR" dirty="0"/>
          </a:p>
          <a:p>
            <a:pPr>
              <a:buFont typeface="Wingdings" panose="05000000000000000000" pitchFamily="2" charset="2"/>
              <a:buChar char="§"/>
            </a:pPr>
            <a:endParaRPr lang="fr-FR" dirty="0"/>
          </a:p>
        </p:txBody>
      </p:sp>
    </p:spTree>
    <p:extLst>
      <p:ext uri="{BB962C8B-B14F-4D97-AF65-F5344CB8AC3E}">
        <p14:creationId xmlns:p14="http://schemas.microsoft.com/office/powerpoint/2010/main" val="12119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7868" y="663511"/>
            <a:ext cx="9363545" cy="1450757"/>
          </a:xfrm>
        </p:spPr>
        <p:txBody>
          <a:bodyPr>
            <a:noAutofit/>
          </a:bodyPr>
          <a:lstStyle/>
          <a:p>
            <a:pPr algn="ctr"/>
            <a:r>
              <a:rPr lang="fr-FR" dirty="0">
                <a:solidFill>
                  <a:schemeClr val="tx1"/>
                </a:solidFill>
              </a:rPr>
              <a:t>UNE VALORISATION DES </a:t>
            </a:r>
            <a:br>
              <a:rPr lang="fr-FR" dirty="0">
                <a:solidFill>
                  <a:schemeClr val="tx1"/>
                </a:solidFill>
              </a:rPr>
            </a:br>
            <a:r>
              <a:rPr lang="fr-FR" dirty="0">
                <a:solidFill>
                  <a:schemeClr val="accent3">
                    <a:lumMod val="75000"/>
                  </a:schemeClr>
                </a:solidFill>
              </a:rPr>
              <a:t>RESSOURCES SUBJECTIVES</a:t>
            </a:r>
          </a:p>
        </p:txBody>
      </p:sp>
      <p:sp>
        <p:nvSpPr>
          <p:cNvPr id="3" name="Espace réservé du contenu 2"/>
          <p:cNvSpPr>
            <a:spLocks noGrp="1"/>
          </p:cNvSpPr>
          <p:nvPr>
            <p:ph idx="1"/>
          </p:nvPr>
        </p:nvSpPr>
        <p:spPr>
          <a:xfrm>
            <a:off x="1835285" y="2256817"/>
            <a:ext cx="9372276" cy="3946539"/>
          </a:xfrm>
        </p:spPr>
        <p:txBody>
          <a:bodyPr>
            <a:normAutofit fontScale="92500" lnSpcReduction="10000"/>
          </a:bodyPr>
          <a:lstStyle/>
          <a:p>
            <a:pPr algn="just">
              <a:buFont typeface="Wingdings" panose="05000000000000000000" pitchFamily="2" charset="2"/>
              <a:buChar char="§"/>
            </a:pPr>
            <a:r>
              <a:rPr lang="fr-FR" sz="2400" dirty="0">
                <a:solidFill>
                  <a:schemeClr val="tx1"/>
                </a:solidFill>
              </a:rPr>
              <a:t> </a:t>
            </a:r>
            <a:r>
              <a:rPr lang="fr-FR" sz="2400" b="1" dirty="0">
                <a:solidFill>
                  <a:schemeClr val="tx1"/>
                </a:solidFill>
              </a:rPr>
              <a:t>Valorisation des données auto-évaluatives et des ressources personnelles </a:t>
            </a:r>
            <a:r>
              <a:rPr lang="fr-FR" sz="2400" dirty="0">
                <a:solidFill>
                  <a:schemeClr val="tx1"/>
                </a:solidFill>
              </a:rPr>
              <a:t>(espoir, stratégies de mise à distance des symptômes, déconstruction des représentations </a:t>
            </a:r>
            <a:r>
              <a:rPr lang="fr-FR" sz="2400" dirty="0" err="1">
                <a:solidFill>
                  <a:schemeClr val="tx1"/>
                </a:solidFill>
              </a:rPr>
              <a:t>stigmatisantes</a:t>
            </a:r>
            <a:r>
              <a:rPr lang="fr-FR" sz="2400" dirty="0">
                <a:solidFill>
                  <a:schemeClr val="tx1"/>
                </a:solidFill>
              </a:rPr>
              <a:t>, </a:t>
            </a:r>
            <a:r>
              <a:rPr lang="fr-FR" sz="2400" dirty="0" err="1">
                <a:solidFill>
                  <a:schemeClr val="tx1"/>
                </a:solidFill>
              </a:rPr>
              <a:t>ré-ouverture</a:t>
            </a:r>
            <a:r>
              <a:rPr lang="fr-FR" sz="2400" dirty="0">
                <a:solidFill>
                  <a:schemeClr val="tx1"/>
                </a:solidFill>
              </a:rPr>
              <a:t> des projets de vie, etc.)</a:t>
            </a:r>
          </a:p>
          <a:p>
            <a:pPr algn="just">
              <a:buFont typeface="Wingdings" panose="05000000000000000000" pitchFamily="2" charset="2"/>
              <a:buChar char="§"/>
              <a:tabLst>
                <a:tab pos="5110163" algn="l"/>
              </a:tabLst>
            </a:pPr>
            <a:endParaRPr lang="fr-FR" sz="2400" dirty="0">
              <a:solidFill>
                <a:schemeClr val="tx1"/>
              </a:solidFill>
            </a:endParaRPr>
          </a:p>
          <a:p>
            <a:pPr algn="just">
              <a:buFont typeface="Wingdings" panose="05000000000000000000" pitchFamily="2" charset="2"/>
              <a:buChar char="§"/>
            </a:pPr>
            <a:r>
              <a:rPr lang="fr-FR" sz="2400" dirty="0">
                <a:solidFill>
                  <a:schemeClr val="tx1"/>
                </a:solidFill>
              </a:rPr>
              <a:t> </a:t>
            </a:r>
            <a:r>
              <a:rPr lang="fr-FR" sz="2400" b="1" dirty="0">
                <a:solidFill>
                  <a:schemeClr val="tx1"/>
                </a:solidFill>
              </a:rPr>
              <a:t>Intérêt pour des dimensions non spécifiques au trouble </a:t>
            </a:r>
            <a:r>
              <a:rPr lang="fr-FR" sz="2400" dirty="0">
                <a:solidFill>
                  <a:schemeClr val="tx1"/>
                </a:solidFill>
              </a:rPr>
              <a:t>caractérisant </a:t>
            </a:r>
            <a:r>
              <a:rPr lang="fr-FR" sz="2400" i="1" dirty="0">
                <a:solidFill>
                  <a:schemeClr val="tx1"/>
                </a:solidFill>
              </a:rPr>
              <a:t>le rapport qu’entretient la personne à son problème de santé mentale </a:t>
            </a:r>
            <a:r>
              <a:rPr lang="fr-FR" sz="2400" dirty="0">
                <a:solidFill>
                  <a:schemeClr val="tx1"/>
                </a:solidFill>
              </a:rPr>
              <a:t>(capacités métacognitives, ressources narratives ou autobiographiques)</a:t>
            </a:r>
          </a:p>
          <a:p>
            <a:pPr algn="just">
              <a:buFont typeface="Wingdings" panose="05000000000000000000" pitchFamily="2" charset="2"/>
              <a:buChar char="§"/>
            </a:pPr>
            <a:endParaRPr lang="fr-FR" sz="2400" dirty="0">
              <a:solidFill>
                <a:schemeClr val="tx1"/>
              </a:solidFill>
            </a:endParaRPr>
          </a:p>
          <a:p>
            <a:pPr algn="just">
              <a:buFont typeface="Wingdings" panose="05000000000000000000" pitchFamily="2" charset="2"/>
              <a:buChar char="Ø"/>
            </a:pPr>
            <a:r>
              <a:rPr lang="fr-FR" sz="2400" b="1" dirty="0">
                <a:solidFill>
                  <a:schemeClr val="tx1"/>
                </a:solidFill>
              </a:rPr>
              <a:t>Considérer la perspective </a:t>
            </a:r>
            <a:r>
              <a:rPr lang="fr-FR" sz="2400" b="1" dirty="0" err="1">
                <a:solidFill>
                  <a:schemeClr val="tx1"/>
                </a:solidFill>
              </a:rPr>
              <a:t>subjectivante</a:t>
            </a:r>
            <a:r>
              <a:rPr lang="fr-FR" sz="2400" b="1" dirty="0">
                <a:solidFill>
                  <a:schemeClr val="tx1"/>
                </a:solidFill>
              </a:rPr>
              <a:t> « en première personne », aux-côtés de la perspective médicale </a:t>
            </a:r>
            <a:r>
              <a:rPr lang="fr-FR" sz="2400" b="1" dirty="0" err="1">
                <a:solidFill>
                  <a:schemeClr val="tx1"/>
                </a:solidFill>
              </a:rPr>
              <a:t>objectivante</a:t>
            </a:r>
            <a:r>
              <a:rPr lang="fr-FR" sz="2400" b="1" dirty="0">
                <a:solidFill>
                  <a:schemeClr val="tx1"/>
                </a:solidFill>
              </a:rPr>
              <a:t>.</a:t>
            </a:r>
          </a:p>
          <a:p>
            <a:pPr>
              <a:buFont typeface="Wingdings" panose="05000000000000000000" pitchFamily="2" charset="2"/>
              <a:buChar char="§"/>
            </a:pPr>
            <a:endParaRPr lang="fr-FR" i="1" dirty="0"/>
          </a:p>
          <a:p>
            <a:pPr>
              <a:buFont typeface="Wingdings" panose="05000000000000000000" pitchFamily="2" charset="2"/>
              <a:buChar char="§"/>
            </a:pPr>
            <a:endParaRPr lang="fr-FR" i="1" dirty="0"/>
          </a:p>
        </p:txBody>
      </p:sp>
    </p:spTree>
    <p:extLst>
      <p:ext uri="{BB962C8B-B14F-4D97-AF65-F5344CB8AC3E}">
        <p14:creationId xmlns:p14="http://schemas.microsoft.com/office/powerpoint/2010/main" val="293061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6931" y="533037"/>
            <a:ext cx="10058400" cy="1342361"/>
          </a:xfrm>
        </p:spPr>
        <p:txBody>
          <a:bodyPr>
            <a:normAutofit/>
          </a:bodyPr>
          <a:lstStyle/>
          <a:p>
            <a:pPr algn="ctr"/>
            <a:r>
              <a:rPr lang="fr-FR" sz="4000" dirty="0">
                <a:solidFill>
                  <a:schemeClr val="tx1"/>
                </a:solidFill>
                <a:latin typeface="Calibri" panose="020F0502020204030204" pitchFamily="34" charset="0"/>
                <a:cs typeface="Calibri" panose="020F0502020204030204" pitchFamily="34" charset="0"/>
              </a:rPr>
              <a:t>LE RÉTABLISSEMENT EXPERIENTIEL</a:t>
            </a:r>
          </a:p>
        </p:txBody>
      </p:sp>
      <p:sp>
        <p:nvSpPr>
          <p:cNvPr id="3" name="Espace réservé du contenu 2"/>
          <p:cNvSpPr>
            <a:spLocks noGrp="1"/>
          </p:cNvSpPr>
          <p:nvPr>
            <p:ph idx="1"/>
          </p:nvPr>
        </p:nvSpPr>
        <p:spPr>
          <a:xfrm>
            <a:off x="1861225" y="2223374"/>
            <a:ext cx="9332069" cy="4023360"/>
          </a:xfrm>
        </p:spPr>
        <p:txBody>
          <a:bodyPr>
            <a:normAutofit lnSpcReduction="10000"/>
          </a:bodyPr>
          <a:lstStyle/>
          <a:p>
            <a:pPr marL="0" indent="0" algn="just">
              <a:buNone/>
            </a:pPr>
            <a:r>
              <a:rPr lang="fr-FR" sz="2800" dirty="0">
                <a:solidFill>
                  <a:schemeClr val="tx1"/>
                </a:solidFill>
                <a:latin typeface="Calibri" panose="020F0502020204030204" pitchFamily="34" charset="0"/>
                <a:cs typeface="Calibri" panose="020F0502020204030204" pitchFamily="34" charset="0"/>
              </a:rPr>
              <a:t>« Un processus profondément personnel et singulier de transformation de ses attitudes, de ses valeurs, de ses sentiments, de ses buts, de ses compétences et de ses rôles. C’est une façon de vivre une vie satisfaisante, prometteuse et utile, en dépit des limites causées par la maladie. </a:t>
            </a:r>
          </a:p>
          <a:p>
            <a:pPr marL="0" indent="0" algn="just">
              <a:buNone/>
            </a:pPr>
            <a:r>
              <a:rPr lang="fr-FR" sz="2800" dirty="0">
                <a:solidFill>
                  <a:schemeClr val="tx1"/>
                </a:solidFill>
                <a:latin typeface="Calibri" panose="020F0502020204030204" pitchFamily="34" charset="0"/>
                <a:cs typeface="Calibri" panose="020F0502020204030204" pitchFamily="34" charset="0"/>
              </a:rPr>
              <a:t>Le rétablissement implique l’élaboration d’un nouveau sens et d’un nouveau but à sa vie en même temps que l’on dépasse les effets catastrophiques de la maladie mentale. »  </a:t>
            </a:r>
          </a:p>
          <a:p>
            <a:pPr marL="0" indent="0" algn="just">
              <a:buNone/>
            </a:pPr>
            <a:r>
              <a:rPr lang="fr-FR" sz="2400" dirty="0">
                <a:solidFill>
                  <a:schemeClr val="tx1"/>
                </a:solidFill>
                <a:latin typeface="Calibri" panose="020F0502020204030204" pitchFamily="34" charset="0"/>
                <a:cs typeface="Calibri" panose="020F0502020204030204" pitchFamily="34" charset="0"/>
              </a:rPr>
              <a:t>(W. A, Anthony, 1993)</a:t>
            </a:r>
          </a:p>
          <a:p>
            <a:endParaRPr lang="fr-FR" dirty="0"/>
          </a:p>
        </p:txBody>
      </p:sp>
    </p:spTree>
    <p:extLst>
      <p:ext uri="{BB962C8B-B14F-4D97-AF65-F5344CB8AC3E}">
        <p14:creationId xmlns:p14="http://schemas.microsoft.com/office/powerpoint/2010/main" val="4145853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4209" y="602612"/>
            <a:ext cx="10058400" cy="1450757"/>
          </a:xfrm>
        </p:spPr>
        <p:txBody>
          <a:bodyPr>
            <a:normAutofit/>
          </a:bodyPr>
          <a:lstStyle/>
          <a:p>
            <a:pPr algn="ctr"/>
            <a:r>
              <a:rPr lang="fr-FR" dirty="0">
                <a:solidFill>
                  <a:schemeClr val="tx1"/>
                </a:solidFill>
              </a:rPr>
              <a:t>UN RENOUVELLEMENT DE LA </a:t>
            </a:r>
            <a:br>
              <a:rPr lang="fr-FR" dirty="0">
                <a:solidFill>
                  <a:schemeClr val="tx1"/>
                </a:solidFill>
              </a:rPr>
            </a:br>
            <a:r>
              <a:rPr lang="fr-FR" dirty="0">
                <a:solidFill>
                  <a:schemeClr val="accent3">
                    <a:lumMod val="75000"/>
                  </a:schemeClr>
                </a:solidFill>
              </a:rPr>
              <a:t>MÉTHODE QUALITATIVE </a:t>
            </a:r>
            <a:r>
              <a:rPr lang="fr-FR" dirty="0">
                <a:solidFill>
                  <a:schemeClr val="tx1"/>
                </a:solidFill>
              </a:rPr>
              <a:t>EN SANTÉ MENTALE </a:t>
            </a:r>
          </a:p>
        </p:txBody>
      </p:sp>
      <p:sp>
        <p:nvSpPr>
          <p:cNvPr id="3" name="Espace réservé du contenu 2"/>
          <p:cNvSpPr>
            <a:spLocks noGrp="1"/>
          </p:cNvSpPr>
          <p:nvPr>
            <p:ph idx="1"/>
          </p:nvPr>
        </p:nvSpPr>
        <p:spPr>
          <a:xfrm>
            <a:off x="1771083" y="2368911"/>
            <a:ext cx="9359306" cy="3792012"/>
          </a:xfrm>
        </p:spPr>
        <p:txBody>
          <a:bodyPr>
            <a:normAutofit lnSpcReduction="10000"/>
          </a:bodyPr>
          <a:lstStyle/>
          <a:p>
            <a:pPr algn="just">
              <a:buFont typeface="Wingdings" panose="05000000000000000000" pitchFamily="2" charset="2"/>
              <a:buChar char="§"/>
            </a:pPr>
            <a:r>
              <a:rPr lang="fr-FR" sz="2400" dirty="0">
                <a:solidFill>
                  <a:schemeClr val="tx1"/>
                </a:solidFill>
              </a:rPr>
              <a:t> </a:t>
            </a:r>
            <a:r>
              <a:rPr lang="fr-FR" sz="2400" b="1" dirty="0">
                <a:solidFill>
                  <a:schemeClr val="tx1"/>
                </a:solidFill>
              </a:rPr>
              <a:t>Limites des méthodes expérimentales et quantitatives </a:t>
            </a:r>
            <a:r>
              <a:rPr lang="fr-FR" sz="2400" dirty="0">
                <a:solidFill>
                  <a:schemeClr val="tx1"/>
                </a:solidFill>
              </a:rPr>
              <a:t>lorsqu’il s’agit de rendre compte de l’expérience « en première personne ». </a:t>
            </a:r>
          </a:p>
          <a:p>
            <a:pPr marL="0" indent="0" algn="just">
              <a:buNone/>
            </a:pPr>
            <a:endParaRPr lang="fr-FR" sz="2400" dirty="0">
              <a:solidFill>
                <a:schemeClr val="tx1"/>
              </a:solidFill>
            </a:endParaRPr>
          </a:p>
          <a:p>
            <a:pPr algn="just">
              <a:buFont typeface="Wingdings" panose="05000000000000000000" pitchFamily="2" charset="2"/>
              <a:buChar char="§"/>
            </a:pPr>
            <a:r>
              <a:rPr lang="fr-FR" sz="2400" dirty="0">
                <a:solidFill>
                  <a:schemeClr val="tx1"/>
                </a:solidFill>
              </a:rPr>
              <a:t> </a:t>
            </a:r>
            <a:r>
              <a:rPr lang="fr-FR" sz="2400" b="1" dirty="0">
                <a:solidFill>
                  <a:schemeClr val="tx1"/>
                </a:solidFill>
              </a:rPr>
              <a:t>Valorisation d’une recherche qualitative rigoureuse</a:t>
            </a:r>
            <a:r>
              <a:rPr lang="fr-FR" sz="2400" dirty="0">
                <a:solidFill>
                  <a:schemeClr val="tx1"/>
                </a:solidFill>
              </a:rPr>
              <a:t>, adoptant un raisonnement inductif, pour créer de nouveaux savoirs à partir du vécu expérientiel des usagers et des aidants.</a:t>
            </a:r>
          </a:p>
          <a:p>
            <a:pPr algn="just">
              <a:buFont typeface="Wingdings" panose="05000000000000000000" pitchFamily="2" charset="2"/>
              <a:buChar char="§"/>
            </a:pPr>
            <a:endParaRPr lang="fr-FR" sz="2400" dirty="0">
              <a:solidFill>
                <a:schemeClr val="tx1"/>
              </a:solidFill>
            </a:endParaRPr>
          </a:p>
          <a:p>
            <a:pPr algn="just">
              <a:buFont typeface="Wingdings" panose="05000000000000000000" pitchFamily="2" charset="2"/>
              <a:buChar char="Ø"/>
            </a:pPr>
            <a:r>
              <a:rPr lang="fr-FR" sz="2400" b="1" dirty="0">
                <a:solidFill>
                  <a:schemeClr val="tx1"/>
                </a:solidFill>
              </a:rPr>
              <a:t>Vers une complémentarité des méthodes et des paradigmes </a:t>
            </a:r>
            <a:r>
              <a:rPr lang="fr-FR" sz="2400" dirty="0">
                <a:solidFill>
                  <a:schemeClr val="tx1"/>
                </a:solidFill>
              </a:rPr>
              <a:t>(</a:t>
            </a:r>
            <a:r>
              <a:rPr lang="fr-FR" sz="2400" i="1" dirty="0">
                <a:solidFill>
                  <a:schemeClr val="tx1"/>
                </a:solidFill>
              </a:rPr>
              <a:t>Evidence-</a:t>
            </a:r>
            <a:r>
              <a:rPr lang="fr-FR" sz="2400" i="1" dirty="0" err="1">
                <a:solidFill>
                  <a:schemeClr val="tx1"/>
                </a:solidFill>
              </a:rPr>
              <a:t>Based</a:t>
            </a:r>
            <a:r>
              <a:rPr lang="fr-FR" sz="2400" i="1" dirty="0">
                <a:solidFill>
                  <a:schemeClr val="tx1"/>
                </a:solidFill>
              </a:rPr>
              <a:t> </a:t>
            </a:r>
            <a:r>
              <a:rPr lang="fr-FR" sz="2400" i="1" dirty="0" err="1">
                <a:solidFill>
                  <a:schemeClr val="tx1"/>
                </a:solidFill>
              </a:rPr>
              <a:t>Medicine</a:t>
            </a:r>
            <a:r>
              <a:rPr lang="fr-FR" sz="2400" i="1" dirty="0">
                <a:solidFill>
                  <a:schemeClr val="tx1"/>
                </a:solidFill>
              </a:rPr>
              <a:t> /Values-</a:t>
            </a:r>
            <a:r>
              <a:rPr lang="fr-FR" sz="2400" i="1" dirty="0" err="1">
                <a:solidFill>
                  <a:schemeClr val="tx1"/>
                </a:solidFill>
              </a:rPr>
              <a:t>Based</a:t>
            </a:r>
            <a:r>
              <a:rPr lang="fr-FR" sz="2400" i="1" dirty="0">
                <a:solidFill>
                  <a:schemeClr val="tx1"/>
                </a:solidFill>
              </a:rPr>
              <a:t> </a:t>
            </a:r>
            <a:r>
              <a:rPr lang="fr-FR" sz="2400" i="1" dirty="0" err="1">
                <a:solidFill>
                  <a:schemeClr val="tx1"/>
                </a:solidFill>
              </a:rPr>
              <a:t>Medicine</a:t>
            </a:r>
            <a:r>
              <a:rPr lang="fr-FR" sz="2400" dirty="0">
                <a:solidFill>
                  <a:schemeClr val="tx1"/>
                </a:solidFill>
              </a:rPr>
              <a:t>)</a:t>
            </a:r>
          </a:p>
        </p:txBody>
      </p:sp>
    </p:spTree>
    <p:extLst>
      <p:ext uri="{BB962C8B-B14F-4D97-AF65-F5344CB8AC3E}">
        <p14:creationId xmlns:p14="http://schemas.microsoft.com/office/powerpoint/2010/main" val="3900017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8513" y="558978"/>
            <a:ext cx="10058400" cy="1336306"/>
          </a:xfrm>
        </p:spPr>
        <p:txBody>
          <a:bodyPr>
            <a:normAutofit/>
          </a:bodyPr>
          <a:lstStyle/>
          <a:p>
            <a:pPr algn="ctr"/>
            <a:r>
              <a:rPr lang="fr-FR" dirty="0">
                <a:solidFill>
                  <a:schemeClr val="tx1"/>
                </a:solidFill>
              </a:rPr>
              <a:t>UNE MODIFICATION DU </a:t>
            </a:r>
            <a:r>
              <a:rPr lang="fr-FR" dirty="0">
                <a:solidFill>
                  <a:schemeClr val="accent3">
                    <a:lumMod val="75000"/>
                  </a:schemeClr>
                </a:solidFill>
              </a:rPr>
              <a:t>RAPPORT AU SAVOIR </a:t>
            </a:r>
            <a:r>
              <a:rPr lang="fr-FR" dirty="0">
                <a:solidFill>
                  <a:schemeClr val="tx1"/>
                </a:solidFill>
              </a:rPr>
              <a:t>DANS LA RELATION « SOIGNANT-SOIGNÉ »</a:t>
            </a:r>
            <a:endParaRPr lang="fr-FR" dirty="0">
              <a:solidFill>
                <a:schemeClr val="accent1"/>
              </a:solidFill>
            </a:endParaRPr>
          </a:p>
        </p:txBody>
      </p:sp>
      <p:sp>
        <p:nvSpPr>
          <p:cNvPr id="3" name="Espace réservé du contenu 2"/>
          <p:cNvSpPr>
            <a:spLocks noGrp="1"/>
          </p:cNvSpPr>
          <p:nvPr>
            <p:ph idx="1"/>
          </p:nvPr>
        </p:nvSpPr>
        <p:spPr>
          <a:xfrm>
            <a:off x="1750979" y="2269787"/>
            <a:ext cx="9533106" cy="4306110"/>
          </a:xfrm>
        </p:spPr>
        <p:txBody>
          <a:bodyPr>
            <a:normAutofit/>
          </a:bodyPr>
          <a:lstStyle/>
          <a:p>
            <a:pPr algn="just">
              <a:buFont typeface="Wingdings" panose="05000000000000000000" pitchFamily="2" charset="2"/>
              <a:buChar char="§"/>
            </a:pPr>
            <a:r>
              <a:rPr lang="fr-FR" dirty="0">
                <a:solidFill>
                  <a:schemeClr val="tx1"/>
                </a:solidFill>
              </a:rPr>
              <a:t> </a:t>
            </a:r>
            <a:r>
              <a:rPr lang="fr-FR" sz="2200" b="1" dirty="0">
                <a:solidFill>
                  <a:schemeClr val="tx1"/>
                </a:solidFill>
              </a:rPr>
              <a:t>Reconnaissance d’un « savoir expérientiel »  aux côtés d’un « savoir expert ».</a:t>
            </a:r>
          </a:p>
          <a:p>
            <a:pPr marL="265113" indent="-265113" algn="just">
              <a:buFont typeface="Wingdings" panose="05000000000000000000" pitchFamily="2" charset="2"/>
              <a:buChar char="Ø"/>
            </a:pPr>
            <a:r>
              <a:rPr lang="fr-FR" sz="2200" dirty="0">
                <a:solidFill>
                  <a:schemeClr val="tx1"/>
                </a:solidFill>
              </a:rPr>
              <a:t>  L’expérience des sujets leur confère une « expertise thérapeutique »</a:t>
            </a:r>
          </a:p>
          <a:p>
            <a:pPr marL="0" indent="0" algn="just">
              <a:buNone/>
            </a:pPr>
            <a:r>
              <a:rPr lang="fr-FR" sz="2200" dirty="0">
                <a:solidFill>
                  <a:schemeClr val="tx1"/>
                </a:solidFill>
              </a:rPr>
              <a:t>Ex : dispositifs d’ETP centrés sur le sujet, sa manière d’interpréter ses expériences et ses stratégies personnelles</a:t>
            </a:r>
          </a:p>
          <a:p>
            <a:pPr marL="0" indent="0" algn="just">
              <a:buNone/>
            </a:pPr>
            <a:endParaRPr lang="fr-FR" sz="2200" i="1" dirty="0">
              <a:solidFill>
                <a:schemeClr val="tx1"/>
              </a:solidFill>
            </a:endParaRPr>
          </a:p>
          <a:p>
            <a:pPr>
              <a:buFont typeface="Wingdings" panose="05000000000000000000" pitchFamily="2" charset="2"/>
              <a:buChar char="§"/>
            </a:pPr>
            <a:r>
              <a:rPr lang="fr-FR" sz="2200" i="1" dirty="0">
                <a:solidFill>
                  <a:schemeClr val="tx1"/>
                </a:solidFill>
              </a:rPr>
              <a:t> </a:t>
            </a:r>
            <a:r>
              <a:rPr lang="fr-FR" sz="2200" b="1" dirty="0">
                <a:solidFill>
                  <a:schemeClr val="tx1"/>
                </a:solidFill>
              </a:rPr>
              <a:t>Multiplication des dispositifs fondés sur l’entraide entre pairs</a:t>
            </a:r>
          </a:p>
          <a:p>
            <a:pPr>
              <a:buFont typeface="Wingdings" panose="05000000000000000000" pitchFamily="2" charset="2"/>
              <a:buChar char="Ø"/>
            </a:pPr>
            <a:r>
              <a:rPr lang="fr-FR" sz="2200" i="1" dirty="0">
                <a:solidFill>
                  <a:schemeClr val="tx1"/>
                </a:solidFill>
              </a:rPr>
              <a:t>GEM</a:t>
            </a:r>
          </a:p>
          <a:p>
            <a:pPr>
              <a:buFont typeface="Wingdings" panose="05000000000000000000" pitchFamily="2" charset="2"/>
              <a:buChar char="Ø"/>
            </a:pPr>
            <a:r>
              <a:rPr lang="fr-FR" sz="2200" i="1" dirty="0">
                <a:solidFill>
                  <a:schemeClr val="tx1"/>
                </a:solidFill>
              </a:rPr>
              <a:t>Médiateurs de santé pairs</a:t>
            </a:r>
          </a:p>
          <a:p>
            <a:pPr>
              <a:buFont typeface="Wingdings" panose="05000000000000000000" pitchFamily="2" charset="2"/>
              <a:buChar char="Ø"/>
            </a:pPr>
            <a:r>
              <a:rPr lang="fr-FR" sz="2200" i="1" dirty="0">
                <a:solidFill>
                  <a:schemeClr val="tx1"/>
                </a:solidFill>
              </a:rPr>
              <a:t>Patients-experts</a:t>
            </a:r>
            <a:endParaRPr lang="fr-FR" sz="2200" dirty="0">
              <a:solidFill>
                <a:schemeClr val="tx1"/>
              </a:solidFill>
            </a:endParaRPr>
          </a:p>
        </p:txBody>
      </p:sp>
    </p:spTree>
    <p:extLst>
      <p:ext uri="{BB962C8B-B14F-4D97-AF65-F5344CB8AC3E}">
        <p14:creationId xmlns:p14="http://schemas.microsoft.com/office/powerpoint/2010/main" val="91050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4537" y="624110"/>
            <a:ext cx="8911687" cy="1280890"/>
          </a:xfrm>
        </p:spPr>
        <p:txBody>
          <a:bodyPr>
            <a:normAutofit fontScale="90000"/>
          </a:bodyPr>
          <a:lstStyle/>
          <a:p>
            <a:pPr algn="ctr"/>
            <a:r>
              <a:rPr lang="fr-FR" sz="4000" dirty="0">
                <a:solidFill>
                  <a:schemeClr val="tx1"/>
                </a:solidFill>
              </a:rPr>
              <a:t>DES </a:t>
            </a:r>
            <a:r>
              <a:rPr lang="fr-FR" sz="4000" dirty="0">
                <a:solidFill>
                  <a:schemeClr val="accent3">
                    <a:lumMod val="75000"/>
                  </a:schemeClr>
                </a:solidFill>
              </a:rPr>
              <a:t>ENJEUX ÉTHIQUES </a:t>
            </a:r>
            <a:r>
              <a:rPr lang="fr-FR" sz="4000" dirty="0">
                <a:solidFill>
                  <a:schemeClr val="tx1"/>
                </a:solidFill>
              </a:rPr>
              <a:t>INDISSOCIABLES DES PRÉOCCUPATIONS CLINIQUES</a:t>
            </a:r>
          </a:p>
        </p:txBody>
      </p:sp>
      <p:sp>
        <p:nvSpPr>
          <p:cNvPr id="3" name="Espace réservé du contenu 2"/>
          <p:cNvSpPr>
            <a:spLocks noGrp="1"/>
          </p:cNvSpPr>
          <p:nvPr>
            <p:ph idx="1"/>
          </p:nvPr>
        </p:nvSpPr>
        <p:spPr>
          <a:xfrm>
            <a:off x="2016867" y="2329269"/>
            <a:ext cx="9119357" cy="3974255"/>
          </a:xfrm>
        </p:spPr>
        <p:txBody>
          <a:bodyPr>
            <a:normAutofit fontScale="92500" lnSpcReduction="20000"/>
          </a:bodyPr>
          <a:lstStyle/>
          <a:p>
            <a:pPr marL="0" indent="0" algn="just">
              <a:lnSpc>
                <a:spcPct val="150000"/>
              </a:lnSpc>
              <a:spcBef>
                <a:spcPts val="0"/>
              </a:spcBef>
              <a:spcAft>
                <a:spcPts val="0"/>
              </a:spcAft>
              <a:buNone/>
            </a:pPr>
            <a:r>
              <a:rPr lang="fr-FR" sz="2600" dirty="0">
                <a:solidFill>
                  <a:schemeClr val="tx1"/>
                </a:solidFill>
              </a:rPr>
              <a:t>« Ce qui importe dans un sens véritablement existentiel, ce n’est pas la maladie ou le trouble. Ce qui existe, c’est un être humain, et la sagesse requiert que nous regardions et respections profondément cet être humain avant toute chose. La sagesse demande que nous entrions de tout cœur dans la relation avec cet être humain, dans le but de le comprendre ainsi que de comprendre son expérience. Seulement serons-nous alors capables d’aider d’une façon qui sera vécue comme aidante » (Patricia </a:t>
            </a:r>
            <a:r>
              <a:rPr lang="fr-FR" sz="2600" dirty="0" err="1">
                <a:solidFill>
                  <a:schemeClr val="tx1"/>
                </a:solidFill>
              </a:rPr>
              <a:t>Deegan</a:t>
            </a:r>
            <a:r>
              <a:rPr lang="fr-FR" sz="2600" dirty="0">
                <a:solidFill>
                  <a:schemeClr val="tx1"/>
                </a:solidFill>
              </a:rPr>
              <a:t>, 1996). </a:t>
            </a:r>
          </a:p>
          <a:p>
            <a:endParaRPr lang="fr-FR" dirty="0"/>
          </a:p>
        </p:txBody>
      </p:sp>
    </p:spTree>
    <p:extLst>
      <p:ext uri="{BB962C8B-B14F-4D97-AF65-F5344CB8AC3E}">
        <p14:creationId xmlns:p14="http://schemas.microsoft.com/office/powerpoint/2010/main" val="334653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61051360"/>
              </p:ext>
            </p:extLst>
          </p:nvPr>
        </p:nvGraphicFramePr>
        <p:xfrm>
          <a:off x="2146907" y="894945"/>
          <a:ext cx="8353425" cy="4999137"/>
        </p:xfrm>
        <a:graphic>
          <a:graphicData uri="http://schemas.openxmlformats.org/drawingml/2006/table">
            <a:tbl>
              <a:tblPr>
                <a:tableStyleId>{C083E6E3-FA7D-4D7B-A595-EF9225AFEA82}</a:tableStyleId>
              </a:tblPr>
              <a:tblGrid>
                <a:gridCol w="1728788">
                  <a:extLst>
                    <a:ext uri="{9D8B030D-6E8A-4147-A177-3AD203B41FA5}">
                      <a16:colId xmlns:a16="http://schemas.microsoft.com/office/drawing/2014/main" val="1279013666"/>
                    </a:ext>
                  </a:extLst>
                </a:gridCol>
                <a:gridCol w="3167062">
                  <a:extLst>
                    <a:ext uri="{9D8B030D-6E8A-4147-A177-3AD203B41FA5}">
                      <a16:colId xmlns:a16="http://schemas.microsoft.com/office/drawing/2014/main" val="2995920237"/>
                    </a:ext>
                  </a:extLst>
                </a:gridCol>
                <a:gridCol w="3457575">
                  <a:extLst>
                    <a:ext uri="{9D8B030D-6E8A-4147-A177-3AD203B41FA5}">
                      <a16:colId xmlns:a16="http://schemas.microsoft.com/office/drawing/2014/main" val="476456643"/>
                    </a:ext>
                  </a:extLst>
                </a:gridCol>
              </a:tblGrid>
              <a:tr h="63834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effectLst/>
                        </a:rPr>
                        <a:t>MODÈLE </a:t>
                      </a:r>
                      <a:endParaRPr kumimoji="0" lang="fr-CH"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a:ln>
                            <a:noFill/>
                          </a:ln>
                          <a:effectLst/>
                        </a:rPr>
                        <a:t>« MÉDICAL »</a:t>
                      </a:r>
                      <a:endParaRPr kumimoji="0" lang="fr-CH" altLang="fr-F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effectLst/>
                        </a:rPr>
                        <a:t>« RÉTABLISSEMENT »</a:t>
                      </a:r>
                      <a:endParaRPr kumimoji="0" lang="fr-CH"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solidFill>
                  </a:tcPr>
                </a:tc>
                <a:extLst>
                  <a:ext uri="{0D108BD9-81ED-4DB2-BD59-A6C34878D82A}">
                    <a16:rowId xmlns:a16="http://schemas.microsoft.com/office/drawing/2014/main" val="1456935810"/>
                  </a:ext>
                </a:extLst>
              </a:tr>
              <a:tr h="39692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effectLst/>
                        </a:rPr>
                        <a:t>Définitions</a:t>
                      </a:r>
                      <a:endParaRPr kumimoji="0" lang="fr-CH"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bg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fr-FR" altLang="fr-FR" sz="1800" u="none" strike="noStrike" cap="none" normalizeH="0" baseline="0">
                          <a:ln>
                            <a:noFill/>
                          </a:ln>
                          <a:effectLst/>
                        </a:rPr>
                        <a:t>Cure « causale »</a:t>
                      </a:r>
                      <a:endParaRPr kumimoji="0" lang="fr-FR" altLang="fr-F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bg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fr-FR" altLang="fr-FR" sz="1800" u="none" strike="noStrike" cap="none" normalizeH="0" baseline="0" dirty="0">
                          <a:ln>
                            <a:noFill/>
                          </a:ln>
                          <a:effectLst/>
                        </a:rPr>
                        <a:t>Guérison « cicatrisation »</a:t>
                      </a:r>
                      <a:endParaRPr kumimoji="0" lang="fr-CH"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bg1"/>
                    </a:solidFill>
                  </a:tcPr>
                </a:tc>
                <a:extLst>
                  <a:ext uri="{0D108BD9-81ED-4DB2-BD59-A6C34878D82A}">
                    <a16:rowId xmlns:a16="http://schemas.microsoft.com/office/drawing/2014/main" val="1134157787"/>
                  </a:ext>
                </a:extLst>
              </a:tr>
              <a:tr h="914513">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effectLst/>
                        </a:rPr>
                        <a:t>Pronostic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H"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lumMod val="20000"/>
                        <a:lumOff val="80000"/>
                      </a:scheme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Peu ou pas de patients guéris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lumMod val="20000"/>
                        <a:lumOff val="80000"/>
                      </a:scheme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Le potentiel de rétablissement se révèle dans le processus</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lumMod val="20000"/>
                        <a:lumOff val="80000"/>
                      </a:schemeClr>
                    </a:solidFill>
                  </a:tcPr>
                </a:tc>
                <a:extLst>
                  <a:ext uri="{0D108BD9-81ED-4DB2-BD59-A6C34878D82A}">
                    <a16:rowId xmlns:a16="http://schemas.microsoft.com/office/drawing/2014/main" val="2112876742"/>
                  </a:ext>
                </a:extLst>
              </a:tr>
              <a:tr h="1463227">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effectLst/>
                        </a:rPr>
                        <a:t>But</a:t>
                      </a:r>
                      <a:endParaRPr kumimoji="0" lang="fr-CH"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bg1"/>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Atténuer les symptômes et la maladie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H"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bg1"/>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Reprendre le pouvoir sur sa vie. Avoir des rêves et de l’espoir. Restaurer son identité.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Développer un rôle social.</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bg1"/>
                    </a:solidFill>
                  </a:tcPr>
                </a:tc>
                <a:extLst>
                  <a:ext uri="{0D108BD9-81ED-4DB2-BD59-A6C34878D82A}">
                    <a16:rowId xmlns:a16="http://schemas.microsoft.com/office/drawing/2014/main" val="442147043"/>
                  </a:ext>
                </a:extLst>
              </a:tr>
              <a:tr h="1586126">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H" altLang="fr-FR" sz="1800" b="1" u="none" strike="noStrike" cap="none" normalizeH="0" baseline="0" dirty="0">
                          <a:ln>
                            <a:noFill/>
                          </a:ln>
                          <a:effectLst/>
                        </a:rPr>
                        <a:t>Réhabilitation</a:t>
                      </a:r>
                      <a:endParaRPr kumimoji="0" lang="fr-CH"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lumMod val="20000"/>
                        <a:lumOff val="80000"/>
                      </a:schemeClr>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H" altLang="fr-FR" sz="1800" u="none" strike="noStrike" cap="none" normalizeH="0" baseline="0">
                          <a:ln>
                            <a:noFill/>
                          </a:ln>
                          <a:effectLst/>
                        </a:rPr>
                        <a:t>Progressive, par étape. Logement individuel après foyer et travail, après atelier protégé</a:t>
                      </a:r>
                      <a:endParaRPr kumimoji="0" lang="fr-CH" altLang="fr-F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lumMod val="20000"/>
                        <a:lumOff val="80000"/>
                      </a:scheme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altLang="fr-FR" sz="1800" u="none" strike="noStrike" cap="none" normalizeH="0" baseline="0" dirty="0">
                          <a:ln>
                            <a:noFill/>
                          </a:ln>
                          <a:effectLst/>
                        </a:rPr>
                        <a:t>Actualisation immédiate.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H" altLang="fr-FR" sz="1800" u="none" strike="noStrike" cap="none" normalizeH="0" baseline="0" dirty="0">
                          <a:ln>
                            <a:noFill/>
                          </a:ln>
                          <a:effectLst/>
                        </a:rPr>
                        <a:t>L’accès au logement et au travail sont une condition favorable au rétablissement (inclusion sociale)</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21" marB="45721" horzOverflow="overflow">
                    <a:solidFill>
                      <a:schemeClr val="accent1">
                        <a:lumMod val="20000"/>
                        <a:lumOff val="80000"/>
                      </a:schemeClr>
                    </a:solidFill>
                  </a:tcPr>
                </a:tc>
                <a:extLst>
                  <a:ext uri="{0D108BD9-81ED-4DB2-BD59-A6C34878D82A}">
                    <a16:rowId xmlns:a16="http://schemas.microsoft.com/office/drawing/2014/main" val="1817502850"/>
                  </a:ext>
                </a:extLst>
              </a:tr>
            </a:tbl>
          </a:graphicData>
        </a:graphic>
      </p:graphicFrame>
      <p:sp>
        <p:nvSpPr>
          <p:cNvPr id="56342" name="ZoneTexte 4"/>
          <p:cNvSpPr txBox="1">
            <a:spLocks noChangeArrowheads="1"/>
          </p:cNvSpPr>
          <p:nvPr/>
        </p:nvSpPr>
        <p:spPr bwMode="auto">
          <a:xfrm>
            <a:off x="7096508" y="6058624"/>
            <a:ext cx="345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fr-FR" altLang="fr-FR" sz="2000" u="sng" dirty="0">
                <a:solidFill>
                  <a:schemeClr val="tx1"/>
                </a:solidFill>
                <a:latin typeface="Times New Roman" panose="02020603050405020304" pitchFamily="18" charset="0"/>
                <a:cs typeface="Times New Roman" panose="02020603050405020304" pitchFamily="18" charset="0"/>
              </a:rPr>
              <a:t>D’après </a:t>
            </a:r>
            <a:r>
              <a:rPr lang="fr-FR" altLang="fr-FR" sz="2000" u="sng" dirty="0" err="1">
                <a:solidFill>
                  <a:schemeClr val="tx1"/>
                </a:solidFill>
                <a:latin typeface="Times New Roman" panose="02020603050405020304" pitchFamily="18" charset="0"/>
                <a:cs typeface="Times New Roman" panose="02020603050405020304" pitchFamily="18" charset="0"/>
              </a:rPr>
              <a:t>Bonsack</a:t>
            </a:r>
            <a:r>
              <a:rPr lang="fr-FR" altLang="fr-FR" sz="2000" dirty="0">
                <a:solidFill>
                  <a:schemeClr val="tx1"/>
                </a:solidFill>
                <a:latin typeface="Times New Roman" panose="02020603050405020304" pitchFamily="18" charset="0"/>
                <a:cs typeface="Times New Roman" panose="02020603050405020304" pitchFamily="18" charset="0"/>
              </a:rPr>
              <a:t>, 2014</a:t>
            </a:r>
          </a:p>
        </p:txBody>
      </p:sp>
    </p:spTree>
    <p:extLst>
      <p:ext uri="{BB962C8B-B14F-4D97-AF65-F5344CB8AC3E}">
        <p14:creationId xmlns:p14="http://schemas.microsoft.com/office/powerpoint/2010/main" val="112550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llipse 7"/>
          <p:cNvSpPr>
            <a:spLocks noChangeArrowheads="1"/>
          </p:cNvSpPr>
          <p:nvPr/>
        </p:nvSpPr>
        <p:spPr bwMode="auto">
          <a:xfrm>
            <a:off x="4727576" y="3357564"/>
            <a:ext cx="1655763" cy="1512887"/>
          </a:xfrm>
          <a:prstGeom prst="ellipse">
            <a:avLst/>
          </a:prstGeom>
          <a:solidFill>
            <a:schemeClr val="accent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1600">
              <a:latin typeface="Tahoma" panose="020B0604030504040204" pitchFamily="34" charset="0"/>
            </a:endParaRPr>
          </a:p>
          <a:p>
            <a:pPr algn="ctr" eaLnBrk="1" hangingPunct="1"/>
            <a:r>
              <a:rPr lang="fr-FR" altLang="fr-FR" sz="2400">
                <a:latin typeface="Tahoma" panose="020B0604030504040204" pitchFamily="34" charset="0"/>
              </a:rPr>
              <a:t>Self</a:t>
            </a:r>
          </a:p>
        </p:txBody>
      </p:sp>
      <p:sp>
        <p:nvSpPr>
          <p:cNvPr id="23555" name="Ellipse 13"/>
          <p:cNvSpPr>
            <a:spLocks noChangeArrowheads="1"/>
          </p:cNvSpPr>
          <p:nvPr/>
        </p:nvSpPr>
        <p:spPr bwMode="auto">
          <a:xfrm rot="1397226">
            <a:off x="3233739" y="3203576"/>
            <a:ext cx="1571625" cy="77787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latin typeface="Constantia" panose="02030602050306030303" pitchFamily="18" charset="0"/>
              </a:rPr>
              <a:t>Hopes &amp;</a:t>
            </a:r>
          </a:p>
          <a:p>
            <a:pPr algn="ctr" eaLnBrk="1" hangingPunct="1"/>
            <a:r>
              <a:rPr lang="fr-FR" altLang="fr-FR" sz="2000">
                <a:latin typeface="Constantia" panose="02030602050306030303" pitchFamily="18" charset="0"/>
              </a:rPr>
              <a:t>Dreams</a:t>
            </a:r>
          </a:p>
        </p:txBody>
      </p:sp>
      <p:sp>
        <p:nvSpPr>
          <p:cNvPr id="23556" name="Ellipse 18"/>
          <p:cNvSpPr>
            <a:spLocks noChangeArrowheads="1"/>
          </p:cNvSpPr>
          <p:nvPr/>
        </p:nvSpPr>
        <p:spPr bwMode="auto">
          <a:xfrm rot="20412888">
            <a:off x="3336926" y="4248150"/>
            <a:ext cx="1433513" cy="719138"/>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latin typeface="Constantia" panose="02030602050306030303" pitchFamily="18" charset="0"/>
              </a:rPr>
              <a:t>Spirituality</a:t>
            </a:r>
          </a:p>
        </p:txBody>
      </p:sp>
      <p:sp>
        <p:nvSpPr>
          <p:cNvPr id="23557" name="Ellipse 19"/>
          <p:cNvSpPr>
            <a:spLocks noChangeArrowheads="1"/>
          </p:cNvSpPr>
          <p:nvPr/>
        </p:nvSpPr>
        <p:spPr bwMode="auto">
          <a:xfrm rot="18577703">
            <a:off x="3797301" y="4957764"/>
            <a:ext cx="1503363" cy="719137"/>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latin typeface="Constantia" panose="02030602050306030303" pitchFamily="18" charset="0"/>
              </a:rPr>
              <a:t>Class</a:t>
            </a:r>
          </a:p>
        </p:txBody>
      </p:sp>
      <p:sp>
        <p:nvSpPr>
          <p:cNvPr id="23558" name="Ellipse 20"/>
          <p:cNvSpPr>
            <a:spLocks noChangeArrowheads="1"/>
          </p:cNvSpPr>
          <p:nvPr/>
        </p:nvSpPr>
        <p:spPr bwMode="auto">
          <a:xfrm rot="17015172">
            <a:off x="4608513" y="5210175"/>
            <a:ext cx="1414462" cy="719138"/>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latin typeface="Constantia" panose="02030602050306030303" pitchFamily="18" charset="0"/>
              </a:rPr>
              <a:t>Politics</a:t>
            </a:r>
          </a:p>
        </p:txBody>
      </p:sp>
      <p:sp>
        <p:nvSpPr>
          <p:cNvPr id="23559" name="Ellipse 21"/>
          <p:cNvSpPr>
            <a:spLocks noChangeArrowheads="1"/>
          </p:cNvSpPr>
          <p:nvPr/>
        </p:nvSpPr>
        <p:spPr bwMode="auto">
          <a:xfrm rot="4115678">
            <a:off x="5420520" y="5134770"/>
            <a:ext cx="1370013" cy="72072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dirty="0" err="1">
                <a:latin typeface="Constantia" panose="02030602050306030303" pitchFamily="18" charset="0"/>
              </a:rPr>
              <a:t>Work</a:t>
            </a:r>
            <a:endParaRPr lang="fr-FR" altLang="fr-FR" sz="2000" dirty="0">
              <a:latin typeface="Constantia" panose="02030602050306030303" pitchFamily="18" charset="0"/>
            </a:endParaRPr>
          </a:p>
        </p:txBody>
      </p:sp>
      <p:sp>
        <p:nvSpPr>
          <p:cNvPr id="23560" name="Ellipse 22"/>
          <p:cNvSpPr>
            <a:spLocks noChangeArrowheads="1"/>
          </p:cNvSpPr>
          <p:nvPr/>
        </p:nvSpPr>
        <p:spPr bwMode="auto">
          <a:xfrm rot="2727126">
            <a:off x="3908426" y="2603501"/>
            <a:ext cx="1422400" cy="72072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latin typeface="Constantia" panose="02030602050306030303" pitchFamily="18" charset="0"/>
              </a:rPr>
              <a:t>Vulnerability</a:t>
            </a:r>
          </a:p>
        </p:txBody>
      </p:sp>
      <p:sp>
        <p:nvSpPr>
          <p:cNvPr id="23561" name="Ellipse 23"/>
          <p:cNvSpPr>
            <a:spLocks noChangeArrowheads="1"/>
          </p:cNvSpPr>
          <p:nvPr/>
        </p:nvSpPr>
        <p:spPr bwMode="auto">
          <a:xfrm rot="161799">
            <a:off x="6400800" y="3892551"/>
            <a:ext cx="1339850" cy="72072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dirty="0">
                <a:latin typeface="Constantia" panose="02030602050306030303" pitchFamily="18" charset="0"/>
              </a:rPr>
              <a:t>Friends</a:t>
            </a:r>
          </a:p>
        </p:txBody>
      </p:sp>
      <p:sp>
        <p:nvSpPr>
          <p:cNvPr id="23562" name="Ellipse 24"/>
          <p:cNvSpPr>
            <a:spLocks noChangeArrowheads="1"/>
          </p:cNvSpPr>
          <p:nvPr/>
        </p:nvSpPr>
        <p:spPr bwMode="auto">
          <a:xfrm rot="20027946">
            <a:off x="6257925" y="3116264"/>
            <a:ext cx="1360488" cy="72072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dirty="0" err="1">
                <a:latin typeface="Constantia" panose="02030602050306030303" pitchFamily="18" charset="0"/>
              </a:rPr>
              <a:t>Family</a:t>
            </a:r>
            <a:endParaRPr lang="fr-FR" altLang="fr-FR" sz="2000" dirty="0">
              <a:latin typeface="Constantia" panose="02030602050306030303" pitchFamily="18" charset="0"/>
            </a:endParaRPr>
          </a:p>
        </p:txBody>
      </p:sp>
      <p:sp>
        <p:nvSpPr>
          <p:cNvPr id="23563" name="Ellipse 25"/>
          <p:cNvSpPr>
            <a:spLocks noChangeArrowheads="1"/>
          </p:cNvSpPr>
          <p:nvPr/>
        </p:nvSpPr>
        <p:spPr bwMode="auto">
          <a:xfrm rot="17726680">
            <a:off x="5672932" y="2542382"/>
            <a:ext cx="1363662" cy="72072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latin typeface="Constantia" panose="02030602050306030303" pitchFamily="18" charset="0"/>
              </a:rPr>
              <a:t>Culture</a:t>
            </a:r>
          </a:p>
        </p:txBody>
      </p:sp>
      <p:sp>
        <p:nvSpPr>
          <p:cNvPr id="23564" name="Ellipse 26"/>
          <p:cNvSpPr>
            <a:spLocks noChangeArrowheads="1"/>
          </p:cNvSpPr>
          <p:nvPr/>
        </p:nvSpPr>
        <p:spPr bwMode="auto">
          <a:xfrm rot="16026468">
            <a:off x="4887914" y="2311401"/>
            <a:ext cx="1330325" cy="72072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2000">
              <a:latin typeface="Constantia" panose="02030602050306030303" pitchFamily="18" charset="0"/>
            </a:endParaRPr>
          </a:p>
        </p:txBody>
      </p:sp>
      <p:sp>
        <p:nvSpPr>
          <p:cNvPr id="23565" name="Ellipse 27"/>
          <p:cNvSpPr>
            <a:spLocks noChangeArrowheads="1"/>
          </p:cNvSpPr>
          <p:nvPr/>
        </p:nvSpPr>
        <p:spPr bwMode="auto">
          <a:xfrm rot="1770422">
            <a:off x="6086476" y="4598989"/>
            <a:ext cx="1355725" cy="752475"/>
          </a:xfrm>
          <a:prstGeom prst="ellipse">
            <a:avLst/>
          </a:prstGeom>
          <a:solidFill>
            <a:schemeClr val="bg1"/>
          </a:solidFill>
          <a:ln w="9525" algn="ctr">
            <a:solidFill>
              <a:schemeClr val="tx1"/>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dirty="0" err="1">
                <a:latin typeface="Constantia" panose="02030602050306030303" pitchFamily="18" charset="0"/>
              </a:rPr>
              <a:t>Sexuality</a:t>
            </a:r>
            <a:endParaRPr lang="fr-FR" altLang="fr-FR" sz="2000" dirty="0">
              <a:latin typeface="Constantia" panose="02030602050306030303" pitchFamily="18" charset="0"/>
            </a:endParaRPr>
          </a:p>
        </p:txBody>
      </p:sp>
      <p:sp>
        <p:nvSpPr>
          <p:cNvPr id="23566" name="ZoneTexte 28"/>
          <p:cNvSpPr txBox="1">
            <a:spLocks noChangeArrowheads="1"/>
          </p:cNvSpPr>
          <p:nvPr/>
        </p:nvSpPr>
        <p:spPr bwMode="auto">
          <a:xfrm>
            <a:off x="7707627" y="2132224"/>
            <a:ext cx="32400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400" dirty="0">
                <a:latin typeface="Times New Roman" panose="02020603050405020304" pitchFamily="18" charset="0"/>
                <a:cs typeface="Times New Roman" panose="02020603050405020304" pitchFamily="18" charset="0"/>
              </a:rPr>
              <a:t>«  L’espoir naît en relation avec un devenir ouvert, ambigu et incertain »</a:t>
            </a:r>
          </a:p>
        </p:txBody>
      </p:sp>
      <p:sp>
        <p:nvSpPr>
          <p:cNvPr id="16" name="ZoneTexte 15"/>
          <p:cNvSpPr txBox="1">
            <a:spLocks noChangeArrowheads="1"/>
          </p:cNvSpPr>
          <p:nvPr/>
        </p:nvSpPr>
        <p:spPr bwMode="auto">
          <a:xfrm>
            <a:off x="8426848" y="4774591"/>
            <a:ext cx="2087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400" u="sng" dirty="0">
                <a:latin typeface="Times New Roman" panose="02020603050405020304" pitchFamily="18" charset="0"/>
                <a:cs typeface="Times New Roman" panose="02020603050405020304" pitchFamily="18" charset="0"/>
              </a:rPr>
              <a:t>P.E. </a:t>
            </a:r>
            <a:r>
              <a:rPr lang="fr-FR" altLang="fr-FR" sz="2400" u="sng" dirty="0" err="1">
                <a:latin typeface="Times New Roman" panose="02020603050405020304" pitchFamily="18" charset="0"/>
                <a:cs typeface="Times New Roman" panose="02020603050405020304" pitchFamily="18" charset="0"/>
              </a:rPr>
              <a:t>Deegan</a:t>
            </a:r>
            <a:br>
              <a:rPr lang="fr-FR" altLang="fr-FR" sz="2400" dirty="0">
                <a:latin typeface="Constantia" panose="02030602050306030303" pitchFamily="18" charset="0"/>
              </a:rPr>
            </a:br>
            <a:endParaRPr lang="fr-FR" altLang="fr-FR" sz="2400" dirty="0">
              <a:latin typeface="Constantia" panose="02030602050306030303" pitchFamily="18" charset="0"/>
            </a:endParaRPr>
          </a:p>
        </p:txBody>
      </p:sp>
      <p:sp>
        <p:nvSpPr>
          <p:cNvPr id="17" name="Titre 1"/>
          <p:cNvSpPr>
            <a:spLocks noGrp="1"/>
          </p:cNvSpPr>
          <p:nvPr>
            <p:ph type="title"/>
          </p:nvPr>
        </p:nvSpPr>
        <p:spPr>
          <a:xfrm>
            <a:off x="2177878" y="562968"/>
            <a:ext cx="8911687" cy="1280890"/>
          </a:xfrm>
        </p:spPr>
        <p:txBody>
          <a:bodyPr/>
          <a:lstStyle/>
          <a:p>
            <a:pPr algn="ctr"/>
            <a:r>
              <a:rPr lang="fr-FR" dirty="0"/>
              <a:t>QUEL TRAVAIL POUR LE REGARD DU PROFESSIONNEL ?</a:t>
            </a:r>
          </a:p>
        </p:txBody>
      </p:sp>
    </p:spTree>
    <p:extLst>
      <p:ext uri="{BB962C8B-B14F-4D97-AF65-F5344CB8AC3E}">
        <p14:creationId xmlns:p14="http://schemas.microsoft.com/office/powerpoint/2010/main" val="1590931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71442" y="2470826"/>
            <a:ext cx="8915400" cy="3777622"/>
          </a:xfrm>
        </p:spPr>
        <p:txBody>
          <a:bodyPr>
            <a:noAutofit/>
          </a:bodyPr>
          <a:lstStyle/>
          <a:p>
            <a:pPr algn="just"/>
            <a:r>
              <a:rPr lang="fr-FR" sz="2200" dirty="0">
                <a:solidFill>
                  <a:schemeClr val="tx1"/>
                </a:solidFill>
              </a:rPr>
              <a:t>Processus de rétablissement : démarche personnelle qui s’inscrit dans la </a:t>
            </a:r>
            <a:r>
              <a:rPr lang="fr-FR" sz="2200" b="1" dirty="0">
                <a:solidFill>
                  <a:schemeClr val="tx1"/>
                </a:solidFill>
              </a:rPr>
              <a:t>rencontre intersubjective</a:t>
            </a:r>
          </a:p>
          <a:p>
            <a:pPr marL="0" indent="0" algn="just">
              <a:buNone/>
            </a:pPr>
            <a:endParaRPr lang="fr-FR" sz="2200" dirty="0">
              <a:solidFill>
                <a:schemeClr val="tx1"/>
              </a:solidFill>
            </a:endParaRPr>
          </a:p>
          <a:p>
            <a:pPr algn="just"/>
            <a:r>
              <a:rPr lang="fr-FR" sz="2200" dirty="0">
                <a:solidFill>
                  <a:schemeClr val="tx1"/>
                </a:solidFill>
              </a:rPr>
              <a:t>L’espoir du rétablissement : n’est pas la perception réconfortante d’un devenir, mais </a:t>
            </a:r>
            <a:r>
              <a:rPr lang="fr-FR" sz="2200" b="1" dirty="0">
                <a:solidFill>
                  <a:schemeClr val="tx1"/>
                </a:solidFill>
              </a:rPr>
              <a:t>sa condition même de possibilité</a:t>
            </a:r>
            <a:r>
              <a:rPr lang="fr-FR" sz="2200" dirty="0">
                <a:solidFill>
                  <a:schemeClr val="tx1"/>
                </a:solidFill>
              </a:rPr>
              <a:t>.</a:t>
            </a:r>
          </a:p>
          <a:p>
            <a:pPr algn="just"/>
            <a:endParaRPr lang="fr-FR" sz="2200" dirty="0">
              <a:solidFill>
                <a:schemeClr val="tx1"/>
              </a:solidFill>
            </a:endParaRPr>
          </a:p>
          <a:p>
            <a:pPr algn="just"/>
            <a:r>
              <a:rPr lang="fr-FR" sz="2200" dirty="0">
                <a:solidFill>
                  <a:schemeClr val="tx1"/>
                </a:solidFill>
              </a:rPr>
              <a:t>Sous-tend une conversion du regard sur le trouble et la personne : </a:t>
            </a:r>
            <a:r>
              <a:rPr lang="fr-FR" sz="2200" b="1" dirty="0">
                <a:solidFill>
                  <a:schemeClr val="tx1"/>
                </a:solidFill>
              </a:rPr>
              <a:t>ouverture inconditionnelle à l’autre dans son potentiel de croissance de mobilité existentielle.</a:t>
            </a:r>
          </a:p>
        </p:txBody>
      </p:sp>
      <p:sp>
        <p:nvSpPr>
          <p:cNvPr id="4" name="Titre 3"/>
          <p:cNvSpPr>
            <a:spLocks noGrp="1"/>
          </p:cNvSpPr>
          <p:nvPr>
            <p:ph type="title"/>
          </p:nvPr>
        </p:nvSpPr>
        <p:spPr>
          <a:xfrm>
            <a:off x="2223274" y="624110"/>
            <a:ext cx="8911687" cy="1280890"/>
          </a:xfrm>
        </p:spPr>
        <p:txBody>
          <a:bodyPr>
            <a:normAutofit fontScale="90000"/>
          </a:bodyPr>
          <a:lstStyle/>
          <a:p>
            <a:pPr algn="ctr"/>
            <a:r>
              <a:rPr lang="fr-FR" dirty="0"/>
              <a:t>DERRIÈRE LA MALADIE ET LES SYMPTÔMES… </a:t>
            </a:r>
            <a:br>
              <a:rPr lang="fr-FR" dirty="0"/>
            </a:br>
            <a:r>
              <a:rPr lang="fr-FR" dirty="0">
                <a:solidFill>
                  <a:schemeClr val="accent3">
                    <a:lumMod val="75000"/>
                  </a:schemeClr>
                </a:solidFill>
              </a:rPr>
              <a:t>… LA PERSONNE, SON HISTOIRE, SES ASPIRATIONS, SES RESSOURCES !</a:t>
            </a:r>
          </a:p>
        </p:txBody>
      </p:sp>
    </p:spTree>
    <p:extLst>
      <p:ext uri="{BB962C8B-B14F-4D97-AF65-F5344CB8AC3E}">
        <p14:creationId xmlns:p14="http://schemas.microsoft.com/office/powerpoint/2010/main" val="4138026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15436" y="2801762"/>
            <a:ext cx="10058400" cy="186751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4400" dirty="0">
                <a:solidFill>
                  <a:schemeClr val="tx1"/>
                </a:solidFill>
              </a:rPr>
              <a:t>MERCI DE VOTRE ATTENTION</a:t>
            </a:r>
          </a:p>
        </p:txBody>
      </p:sp>
      <p:pic>
        <p:nvPicPr>
          <p:cNvPr id="3" name="Picture 4"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3209" y="1023668"/>
            <a:ext cx="2561617" cy="375801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508459" y="4967592"/>
            <a:ext cx="3651115" cy="646331"/>
          </a:xfrm>
          <a:prstGeom prst="rect">
            <a:avLst/>
          </a:prstGeom>
          <a:noFill/>
        </p:spPr>
        <p:txBody>
          <a:bodyPr wrap="square" rtlCol="0">
            <a:spAutoFit/>
          </a:bodyPr>
          <a:lstStyle/>
          <a:p>
            <a:pPr algn="ctr"/>
            <a:r>
              <a:rPr lang="fr-FR" dirty="0"/>
              <a:t>Séraphine de Senlis </a:t>
            </a:r>
          </a:p>
          <a:p>
            <a:pPr algn="ctr"/>
            <a:r>
              <a:rPr lang="fr-FR" dirty="0"/>
              <a:t>« L’arbre de Paradis » (1928-1930)</a:t>
            </a:r>
          </a:p>
        </p:txBody>
      </p:sp>
    </p:spTree>
    <p:extLst>
      <p:ext uri="{BB962C8B-B14F-4D97-AF65-F5344CB8AC3E}">
        <p14:creationId xmlns:p14="http://schemas.microsoft.com/office/powerpoint/2010/main" val="47659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0148" y="550609"/>
            <a:ext cx="10058400" cy="1450757"/>
          </a:xfrm>
        </p:spPr>
        <p:txBody>
          <a:bodyPr>
            <a:normAutofit/>
          </a:bodyPr>
          <a:lstStyle/>
          <a:p>
            <a:pPr algn="ctr"/>
            <a:r>
              <a:rPr lang="fr-FR" sz="4000" dirty="0">
                <a:solidFill>
                  <a:schemeClr val="tx1"/>
                </a:solidFill>
              </a:rPr>
              <a:t>RUPTURES &amp; CONTINUITÉS HISTORIQUES</a:t>
            </a:r>
          </a:p>
        </p:txBody>
      </p:sp>
      <p:pic>
        <p:nvPicPr>
          <p:cNvPr id="3"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155" y="1951368"/>
            <a:ext cx="3729003" cy="366933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286588" y="5817142"/>
            <a:ext cx="3735421" cy="400110"/>
          </a:xfrm>
          <a:prstGeom prst="rect">
            <a:avLst/>
          </a:prstGeom>
          <a:noFill/>
        </p:spPr>
        <p:txBody>
          <a:bodyPr wrap="square" rtlCol="0">
            <a:spAutoFit/>
          </a:bodyPr>
          <a:lstStyle/>
          <a:p>
            <a:pPr algn="ctr"/>
            <a:r>
              <a:rPr lang="fr-FR" sz="2000" i="1" dirty="0"/>
              <a:t>Séraphine de Senlis (1864-1942)</a:t>
            </a:r>
          </a:p>
        </p:txBody>
      </p:sp>
    </p:spTree>
    <p:extLst>
      <p:ext uri="{BB962C8B-B14F-4D97-AF65-F5344CB8AC3E}">
        <p14:creationId xmlns:p14="http://schemas.microsoft.com/office/powerpoint/2010/main" val="85026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1225" y="357695"/>
            <a:ext cx="10058400" cy="1100136"/>
          </a:xfrm>
        </p:spPr>
        <p:txBody>
          <a:bodyPr>
            <a:normAutofit/>
          </a:bodyPr>
          <a:lstStyle/>
          <a:p>
            <a:pPr algn="ctr"/>
            <a:r>
              <a:rPr lang="fr-FR" sz="4000" dirty="0">
                <a:solidFill>
                  <a:schemeClr val="tx1"/>
                </a:solidFill>
              </a:rPr>
              <a:t>RUPTURES…</a:t>
            </a:r>
          </a:p>
        </p:txBody>
      </p:sp>
      <p:sp>
        <p:nvSpPr>
          <p:cNvPr id="3" name="Espace réservé du contenu 2"/>
          <p:cNvSpPr>
            <a:spLocks noGrp="1"/>
          </p:cNvSpPr>
          <p:nvPr>
            <p:ph idx="1"/>
          </p:nvPr>
        </p:nvSpPr>
        <p:spPr>
          <a:xfrm>
            <a:off x="1278868" y="4440802"/>
            <a:ext cx="5561977" cy="1763123"/>
          </a:xfrm>
        </p:spPr>
        <p:txBody>
          <a:bodyPr>
            <a:normAutofit fontScale="92500" lnSpcReduction="10000"/>
          </a:bodyPr>
          <a:lstStyle/>
          <a:p>
            <a:endParaRPr lang="fr-FR" dirty="0"/>
          </a:p>
          <a:p>
            <a:endParaRPr lang="fr-FR" dirty="0"/>
          </a:p>
          <a:p>
            <a:pPr marL="0" indent="0" algn="just">
              <a:buNone/>
            </a:pPr>
            <a:r>
              <a:rPr lang="fr-FR" sz="2200" dirty="0">
                <a:solidFill>
                  <a:schemeClr val="tx1"/>
                </a:solidFill>
              </a:rPr>
              <a:t>« Ils n’entrent dans le jeu des signifiants sinon par une sorte d’imitation extérieure ». </a:t>
            </a:r>
          </a:p>
          <a:p>
            <a:pPr marL="0" indent="0" algn="just">
              <a:buNone/>
            </a:pPr>
            <a:r>
              <a:rPr lang="fr-FR" sz="2200" dirty="0">
                <a:solidFill>
                  <a:schemeClr val="tx1"/>
                </a:solidFill>
              </a:rPr>
              <a:t>Jacques Lacan, 1981.</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845" y="4825820"/>
            <a:ext cx="2040652" cy="1700543"/>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0456" y="3058473"/>
            <a:ext cx="2120816" cy="176734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25" y="1600843"/>
            <a:ext cx="1524000" cy="2133600"/>
          </a:xfrm>
          <a:prstGeom prst="rect">
            <a:avLst/>
          </a:prstGeom>
        </p:spPr>
      </p:pic>
      <p:sp>
        <p:nvSpPr>
          <p:cNvPr id="6" name="ZoneTexte 5"/>
          <p:cNvSpPr txBox="1"/>
          <p:nvPr/>
        </p:nvSpPr>
        <p:spPr>
          <a:xfrm>
            <a:off x="2574402" y="1750320"/>
            <a:ext cx="6307095" cy="1015663"/>
          </a:xfrm>
          <a:prstGeom prst="rect">
            <a:avLst/>
          </a:prstGeom>
          <a:noFill/>
        </p:spPr>
        <p:txBody>
          <a:bodyPr wrap="square" rtlCol="0">
            <a:spAutoFit/>
          </a:bodyPr>
          <a:lstStyle/>
          <a:p>
            <a:pPr algn="just"/>
            <a:r>
              <a:rPr lang="fr-FR" sz="2000" dirty="0"/>
              <a:t>« Les distinctions les plus profondes au début n’empêchent pas la maladie d’imprimer à la démence terminale son même sceau uniforme » Emile Kraepelin, 1913.</a:t>
            </a:r>
          </a:p>
        </p:txBody>
      </p:sp>
      <p:sp>
        <p:nvSpPr>
          <p:cNvPr id="8" name="ZoneTexte 7"/>
          <p:cNvSpPr txBox="1"/>
          <p:nvPr/>
        </p:nvSpPr>
        <p:spPr>
          <a:xfrm>
            <a:off x="3134900" y="3159631"/>
            <a:ext cx="6589039" cy="1323439"/>
          </a:xfrm>
          <a:prstGeom prst="rect">
            <a:avLst/>
          </a:prstGeom>
          <a:noFill/>
        </p:spPr>
        <p:txBody>
          <a:bodyPr wrap="square" rtlCol="0">
            <a:spAutoFit/>
          </a:bodyPr>
          <a:lstStyle/>
          <a:p>
            <a:pPr algn="just"/>
            <a:r>
              <a:rPr lang="fr-FR" sz="2000" dirty="0"/>
              <a:t>«  Ces gens mènent parfois des années une lutte désespérée avec leur maladie avant d’être domptés par la paralysie affective ou par un état hallucinatoire chronique ». Eugène Bleuler, 1911.</a:t>
            </a:r>
          </a:p>
        </p:txBody>
      </p:sp>
    </p:spTree>
    <p:extLst>
      <p:ext uri="{BB962C8B-B14F-4D97-AF65-F5344CB8AC3E}">
        <p14:creationId xmlns:p14="http://schemas.microsoft.com/office/powerpoint/2010/main" val="419620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6090" y="462725"/>
            <a:ext cx="10058400" cy="1312083"/>
          </a:xfrm>
        </p:spPr>
        <p:txBody>
          <a:bodyPr>
            <a:normAutofit/>
          </a:bodyPr>
          <a:lstStyle/>
          <a:p>
            <a:pPr algn="ctr"/>
            <a:r>
              <a:rPr lang="fr-FR" sz="4000" dirty="0">
                <a:solidFill>
                  <a:schemeClr val="tx1"/>
                </a:solidFill>
              </a:rPr>
              <a:t>… ET CONTINUITÉS</a:t>
            </a:r>
          </a:p>
        </p:txBody>
      </p:sp>
      <p:sp>
        <p:nvSpPr>
          <p:cNvPr id="3" name="Espace réservé du contenu 2"/>
          <p:cNvSpPr>
            <a:spLocks noGrp="1"/>
          </p:cNvSpPr>
          <p:nvPr>
            <p:ph sz="half" idx="1"/>
          </p:nvPr>
        </p:nvSpPr>
        <p:spPr>
          <a:xfrm>
            <a:off x="1874352" y="5204582"/>
            <a:ext cx="6848115" cy="2143044"/>
          </a:xfrm>
        </p:spPr>
        <p:txBody>
          <a:bodyPr>
            <a:normAutofit/>
          </a:bodyPr>
          <a:lstStyle/>
          <a:p>
            <a:pPr marL="0" indent="0" algn="just">
              <a:buNone/>
            </a:pPr>
            <a:r>
              <a:rPr lang="fr-FR" sz="2000" dirty="0">
                <a:solidFill>
                  <a:schemeClr val="tx1"/>
                </a:solidFill>
              </a:rPr>
              <a:t>« Le lent mouvement progressif d’amélioration que l’on observe chez les patients schizophrènes est bien plus souvent favorable qu’on ne le dit ». Henri Ey, 1955.</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88694" y="2548270"/>
            <a:ext cx="2421471" cy="2421471"/>
          </a:xfrm>
        </p:spPr>
      </p:pic>
      <p:sp>
        <p:nvSpPr>
          <p:cNvPr id="6" name="Rectangle 5"/>
          <p:cNvSpPr/>
          <p:nvPr/>
        </p:nvSpPr>
        <p:spPr>
          <a:xfrm>
            <a:off x="4722081" y="1811584"/>
            <a:ext cx="5351006" cy="1631216"/>
          </a:xfrm>
          <a:prstGeom prst="rect">
            <a:avLst/>
          </a:prstGeom>
        </p:spPr>
        <p:txBody>
          <a:bodyPr wrap="square">
            <a:spAutoFit/>
          </a:bodyPr>
          <a:lstStyle/>
          <a:p>
            <a:pPr algn="just"/>
            <a:r>
              <a:rPr lang="fr-FR" sz="2000" dirty="0"/>
              <a:t>« Le fait même d’aborder le malade comme un individu “pouvant guérir” influe, sans même que nous nous en rendions toujours nettement compte, sur toute notre attitude à son égard ».</a:t>
            </a:r>
          </a:p>
          <a:p>
            <a:pPr algn="just"/>
            <a:r>
              <a:rPr lang="fr-FR" sz="2000" dirty="0"/>
              <a:t>Eugène Minkowski, 1927.</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027" y="1450268"/>
            <a:ext cx="1858927" cy="2754592"/>
          </a:xfrm>
          <a:prstGeom prst="rect">
            <a:avLst/>
          </a:prstGeom>
        </p:spPr>
      </p:pic>
    </p:spTree>
    <p:extLst>
      <p:ext uri="{BB962C8B-B14F-4D97-AF65-F5344CB8AC3E}">
        <p14:creationId xmlns:p14="http://schemas.microsoft.com/office/powerpoint/2010/main" val="386777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1611102" y="323281"/>
            <a:ext cx="10058400" cy="1450757"/>
          </a:xfrm>
        </p:spPr>
        <p:txBody>
          <a:bodyPr>
            <a:normAutofit/>
          </a:bodyPr>
          <a:lstStyle/>
          <a:p>
            <a:pPr algn="ctr"/>
            <a:r>
              <a:rPr lang="fr-FR" sz="4000" dirty="0">
                <a:solidFill>
                  <a:schemeClr val="tx1"/>
                </a:solidFill>
              </a:rPr>
              <a:t>À L’ORIGINE : </a:t>
            </a:r>
            <a:br>
              <a:rPr lang="fr-FR" sz="4000" dirty="0">
                <a:solidFill>
                  <a:schemeClr val="tx1"/>
                </a:solidFill>
              </a:rPr>
            </a:br>
            <a:r>
              <a:rPr lang="fr-FR" sz="4000" dirty="0">
                <a:solidFill>
                  <a:schemeClr val="tx1"/>
                </a:solidFill>
              </a:rPr>
              <a:t>LA PERSPECTIVE EXPÉRIENTIELLE DES USAGERS</a:t>
            </a:r>
          </a:p>
        </p:txBody>
      </p:sp>
      <p:sp>
        <p:nvSpPr>
          <p:cNvPr id="4" name="Espace réservé du contenu 3"/>
          <p:cNvSpPr txBox="1">
            <a:spLocks noGrp="1"/>
          </p:cNvSpPr>
          <p:nvPr>
            <p:ph idx="1"/>
          </p:nvPr>
        </p:nvSpPr>
        <p:spPr>
          <a:xfrm>
            <a:off x="1529226" y="2233150"/>
            <a:ext cx="7318048" cy="3877985"/>
          </a:xfrm>
          <a:prstGeom prst="rect">
            <a:avLst/>
          </a:prstGeom>
          <a:noFill/>
        </p:spPr>
        <p:txBody>
          <a:bodyPr wrap="square" rtlCol="0">
            <a:spAutoFit/>
          </a:bodyPr>
          <a:lstStyle/>
          <a:p>
            <a:pPr algn="just">
              <a:spcBef>
                <a:spcPts val="0"/>
              </a:spcBef>
              <a:buFont typeface="Wingdings" panose="05000000000000000000" pitchFamily="2" charset="2"/>
              <a:buChar char="Ø"/>
            </a:pPr>
            <a:r>
              <a:rPr lang="fr-FR" sz="2200" dirty="0">
                <a:solidFill>
                  <a:schemeClr val="tx1"/>
                </a:solidFill>
                <a:cs typeface="Times New Roman" panose="02020603050405020304" pitchFamily="18" charset="0"/>
              </a:rPr>
              <a:t>Rassemblement des usagers « survivants de la psychiatrie » sous l’impulsion de Judi </a:t>
            </a:r>
            <a:r>
              <a:rPr lang="fr-FR" sz="2200" dirty="0" err="1">
                <a:solidFill>
                  <a:schemeClr val="tx1"/>
                </a:solidFill>
                <a:cs typeface="Times New Roman" panose="02020603050405020304" pitchFamily="18" charset="0"/>
              </a:rPr>
              <a:t>Chamberlin</a:t>
            </a:r>
            <a:r>
              <a:rPr lang="fr-FR" sz="2200" dirty="0">
                <a:solidFill>
                  <a:schemeClr val="tx1"/>
                </a:solidFill>
                <a:cs typeface="Times New Roman" panose="02020603050405020304" pitchFamily="18" charset="0"/>
              </a:rPr>
              <a:t> et Patricia </a:t>
            </a:r>
            <a:r>
              <a:rPr lang="fr-FR" sz="2200" dirty="0" err="1">
                <a:solidFill>
                  <a:schemeClr val="tx1"/>
                </a:solidFill>
                <a:cs typeface="Times New Roman" panose="02020603050405020304" pitchFamily="18" charset="0"/>
              </a:rPr>
              <a:t>Deegan</a:t>
            </a:r>
            <a:r>
              <a:rPr lang="fr-FR" sz="2200" dirty="0">
                <a:solidFill>
                  <a:schemeClr val="tx1"/>
                </a:solidFill>
                <a:cs typeface="Times New Roman" panose="02020603050405020304" pitchFamily="18" charset="0"/>
              </a:rPr>
              <a:t> dans les années 1980-1990 aux Etats-Unis.</a:t>
            </a:r>
          </a:p>
          <a:p>
            <a:pPr marL="285750" indent="-285750" algn="just">
              <a:spcBef>
                <a:spcPts val="0"/>
              </a:spcBef>
              <a:buClr>
                <a:schemeClr val="accent5"/>
              </a:buClr>
              <a:buFont typeface="Wingdings" panose="05000000000000000000" pitchFamily="2" charset="2"/>
              <a:buChar char="Ø"/>
            </a:pPr>
            <a:endParaRPr lang="fr-FR" sz="2000" dirty="0"/>
          </a:p>
          <a:p>
            <a:pPr marL="285750" indent="-285750" algn="just">
              <a:spcBef>
                <a:spcPts val="0"/>
              </a:spcBef>
              <a:buClr>
                <a:schemeClr val="accent5"/>
              </a:buClr>
              <a:buFont typeface="Wingdings" panose="05000000000000000000" pitchFamily="2" charset="2"/>
              <a:buChar char="Ø"/>
            </a:pPr>
            <a:endParaRPr lang="fr-FR" sz="2000" dirty="0"/>
          </a:p>
          <a:p>
            <a:pPr marL="285750" indent="-285750" algn="just">
              <a:spcBef>
                <a:spcPts val="0"/>
              </a:spcBef>
              <a:buClr>
                <a:schemeClr val="accent5"/>
              </a:buClr>
              <a:buFont typeface="Wingdings" panose="05000000000000000000" pitchFamily="2" charset="2"/>
              <a:buChar char="Ø"/>
            </a:pPr>
            <a:endParaRPr lang="fr-FR" sz="2000" dirty="0"/>
          </a:p>
          <a:p>
            <a:pPr marL="285750" indent="-285750" algn="just">
              <a:spcBef>
                <a:spcPts val="0"/>
              </a:spcBef>
              <a:buClr>
                <a:schemeClr val="accent5"/>
              </a:buClr>
              <a:buFont typeface="Wingdings" panose="05000000000000000000" pitchFamily="2" charset="2"/>
              <a:buChar char="Ø"/>
            </a:pPr>
            <a:endParaRPr lang="fr-FR" sz="2000" dirty="0"/>
          </a:p>
          <a:p>
            <a:pPr marL="0" indent="0" algn="just">
              <a:spcBef>
                <a:spcPts val="0"/>
              </a:spcBef>
              <a:buClr>
                <a:schemeClr val="accent5"/>
              </a:buClr>
              <a:buNone/>
            </a:pPr>
            <a:endParaRPr lang="fr-FR" sz="2000" dirty="0"/>
          </a:p>
          <a:p>
            <a:pPr marL="285750" indent="-285750" algn="just">
              <a:spcBef>
                <a:spcPts val="0"/>
              </a:spcBef>
              <a:buClr>
                <a:schemeClr val="accent5"/>
              </a:buClr>
              <a:buFont typeface="Wingdings" panose="05000000000000000000" pitchFamily="2" charset="2"/>
              <a:buChar char="Ø"/>
            </a:pPr>
            <a:endParaRPr lang="fr-FR" sz="2000" dirty="0"/>
          </a:p>
          <a:p>
            <a:pPr marL="285750" indent="-285750" algn="just">
              <a:spcBef>
                <a:spcPts val="0"/>
              </a:spcBef>
              <a:buClr>
                <a:schemeClr val="accent5"/>
              </a:buClr>
              <a:buFont typeface="Wingdings" panose="05000000000000000000" pitchFamily="2" charset="2"/>
              <a:buChar char="Ø"/>
            </a:pPr>
            <a:endParaRPr lang="fr-FR" sz="2000" dirty="0"/>
          </a:p>
          <a:p>
            <a:pPr marL="285750" indent="-285750" algn="just">
              <a:spcBef>
                <a:spcPts val="0"/>
              </a:spcBef>
              <a:buClr>
                <a:schemeClr val="accent5"/>
              </a:buClr>
              <a:buFont typeface="Wingdings" panose="05000000000000000000" pitchFamily="2" charset="2"/>
              <a:buChar char="Ø"/>
            </a:pPr>
            <a:endParaRPr lang="fr-FR" sz="2000" dirty="0"/>
          </a:p>
          <a:p>
            <a:pPr marL="285750" indent="-285750" algn="just">
              <a:spcBef>
                <a:spcPts val="0"/>
              </a:spcBef>
              <a:buClr>
                <a:schemeClr val="accent5"/>
              </a:buClr>
              <a:buFont typeface="Wingdings" panose="05000000000000000000" pitchFamily="2" charset="2"/>
              <a:buChar char="Ø"/>
            </a:pPr>
            <a:endParaRPr lang="fr-FR" sz="20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266" y="2175329"/>
            <a:ext cx="2189236" cy="3243313"/>
          </a:xfrm>
          <a:prstGeom prst="rect">
            <a:avLst/>
          </a:prstGeom>
        </p:spPr>
      </p:pic>
      <p:pic>
        <p:nvPicPr>
          <p:cNvPr id="9" name="Picture 1" descr="C:\Users\Marie\Desktop\téléchargement (1).jpg"/>
          <p:cNvPicPr>
            <a:picLocks noChangeAspect="1" noChangeArrowheads="1"/>
          </p:cNvPicPr>
          <p:nvPr/>
        </p:nvPicPr>
        <p:blipFill>
          <a:blip r:embed="rId4" cstate="print"/>
          <a:srcRect/>
          <a:stretch>
            <a:fillRect/>
          </a:stretch>
        </p:blipFill>
        <p:spPr bwMode="auto">
          <a:xfrm>
            <a:off x="1375035" y="4045266"/>
            <a:ext cx="2314575" cy="1971675"/>
          </a:xfrm>
          <a:prstGeom prst="rect">
            <a:avLst/>
          </a:prstGeom>
          <a:noFill/>
        </p:spPr>
      </p:pic>
      <p:sp>
        <p:nvSpPr>
          <p:cNvPr id="10" name="ZoneTexte 9"/>
          <p:cNvSpPr txBox="1"/>
          <p:nvPr/>
        </p:nvSpPr>
        <p:spPr>
          <a:xfrm>
            <a:off x="3822122" y="3959833"/>
            <a:ext cx="5393121" cy="2062103"/>
          </a:xfrm>
          <a:prstGeom prst="rect">
            <a:avLst/>
          </a:prstGeom>
          <a:noFill/>
        </p:spPr>
        <p:txBody>
          <a:bodyPr wrap="square" rtlCol="0">
            <a:spAutoFit/>
          </a:bodyPr>
          <a:lstStyle/>
          <a:p>
            <a:pPr marL="342900" indent="-342900" algn="just">
              <a:buClr>
                <a:schemeClr val="accent1"/>
              </a:buClr>
              <a:buFont typeface="Wingdings" panose="05000000000000000000" pitchFamily="2" charset="2"/>
              <a:buChar char="Ø"/>
            </a:pPr>
            <a:r>
              <a:rPr lang="fr-FR" sz="2200" dirty="0">
                <a:cs typeface="Times New Roman" panose="02020603050405020304" pitchFamily="18" charset="0"/>
              </a:rPr>
              <a:t>Dans la filiation des mouvements de lutte pour la promotion des droits civiques américains, et l’expérience des réseaux d’entraide entre pairs (alcooliques anonymes).</a:t>
            </a:r>
          </a:p>
          <a:p>
            <a:endParaRPr lang="fr-FR" dirty="0"/>
          </a:p>
        </p:txBody>
      </p:sp>
    </p:spTree>
    <p:extLst>
      <p:ext uri="{BB962C8B-B14F-4D97-AF65-F5344CB8AC3E}">
        <p14:creationId xmlns:p14="http://schemas.microsoft.com/office/powerpoint/2010/main" val="81961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9625" y="2071595"/>
            <a:ext cx="6096000" cy="3970318"/>
          </a:xfrm>
          <a:prstGeom prst="rect">
            <a:avLst/>
          </a:prstGeom>
        </p:spPr>
        <p:txBody>
          <a:bodyPr>
            <a:spAutoFit/>
          </a:bodyPr>
          <a:lstStyle/>
          <a:p>
            <a:pPr marL="800100" indent="-342900" algn="just">
              <a:spcAft>
                <a:spcPts val="0"/>
              </a:spcAft>
              <a:buClr>
                <a:schemeClr val="accent1"/>
              </a:buClr>
              <a:buFont typeface="Wingdings" panose="05000000000000000000" pitchFamily="2" charset="2"/>
              <a:buChar char="Ø"/>
            </a:pPr>
            <a:r>
              <a:rPr lang="fr-FR" sz="2100" dirty="0">
                <a:cs typeface="Times New Roman" panose="02020603050405020304" pitchFamily="18" charset="0"/>
              </a:rPr>
              <a:t>Défendent une </a:t>
            </a:r>
            <a:r>
              <a:rPr lang="fr-FR" sz="2100" i="1" dirty="0">
                <a:cs typeface="Times New Roman" panose="02020603050405020304" pitchFamily="18" charset="0"/>
              </a:rPr>
              <a:t>réappropriation de leur pouvoir</a:t>
            </a:r>
            <a:r>
              <a:rPr lang="fr-FR" sz="2100" dirty="0">
                <a:cs typeface="Times New Roman" panose="02020603050405020304" pitchFamily="18" charset="0"/>
              </a:rPr>
              <a:t> et une volonté de s’extraire d’une logique de dépendance, d’invalidité et de chronicité. </a:t>
            </a:r>
          </a:p>
          <a:p>
            <a:pPr marL="800100" indent="-342900" algn="just">
              <a:spcAft>
                <a:spcPts val="0"/>
              </a:spcAft>
              <a:buClr>
                <a:srgbClr val="0070C0"/>
              </a:buClr>
              <a:buFont typeface="Wingdings" panose="05000000000000000000" pitchFamily="2" charset="2"/>
              <a:buChar char="Ø"/>
            </a:pPr>
            <a:endParaRPr lang="fr-FR" sz="2100" dirty="0">
              <a:cs typeface="Times New Roman" panose="02020603050405020304" pitchFamily="18" charset="0"/>
            </a:endParaRPr>
          </a:p>
          <a:p>
            <a:pPr marL="800100" indent="-342900" algn="just">
              <a:spcAft>
                <a:spcPts val="0"/>
              </a:spcAft>
              <a:buClr>
                <a:schemeClr val="accent1"/>
              </a:buClr>
              <a:buFont typeface="Wingdings" panose="05000000000000000000" pitchFamily="2" charset="2"/>
              <a:buChar char="Ø"/>
            </a:pPr>
            <a:r>
              <a:rPr lang="fr-FR" sz="2100" dirty="0">
                <a:cs typeface="Times New Roman" panose="02020603050405020304" pitchFamily="18" charset="0"/>
              </a:rPr>
              <a:t>Appel au principe d’auto-détermination (</a:t>
            </a:r>
            <a:r>
              <a:rPr lang="fr-FR" sz="2100" i="1" dirty="0" err="1">
                <a:cs typeface="Times New Roman" panose="02020603050405020304" pitchFamily="18" charset="0"/>
              </a:rPr>
              <a:t>empowerment</a:t>
            </a:r>
            <a:r>
              <a:rPr lang="fr-FR" sz="2100" i="1" dirty="0">
                <a:cs typeface="Times New Roman" panose="02020603050405020304" pitchFamily="18" charset="0"/>
              </a:rPr>
              <a:t>) et à la reconnaissance de l’entraide entre pairs.</a:t>
            </a:r>
          </a:p>
          <a:p>
            <a:pPr marL="800100" indent="-342900" algn="just">
              <a:spcAft>
                <a:spcPts val="0"/>
              </a:spcAft>
              <a:buClr>
                <a:srgbClr val="0070C0"/>
              </a:buClr>
              <a:buFont typeface="Wingdings" panose="05000000000000000000" pitchFamily="2" charset="2"/>
              <a:buChar char="Ø"/>
            </a:pPr>
            <a:endParaRPr lang="fr-FR" sz="2100" i="1" dirty="0">
              <a:ea typeface="Calibri" panose="020F0502020204030204" pitchFamily="34" charset="0"/>
              <a:cs typeface="Times New Roman" panose="02020603050405020304" pitchFamily="18" charset="0"/>
            </a:endParaRPr>
          </a:p>
          <a:p>
            <a:pPr marL="800100" indent="-342900" algn="just">
              <a:spcAft>
                <a:spcPts val="0"/>
              </a:spcAft>
              <a:buClr>
                <a:schemeClr val="accent1"/>
              </a:buClr>
              <a:buFont typeface="Wingdings" panose="05000000000000000000" pitchFamily="2" charset="2"/>
              <a:buChar char="Ø"/>
            </a:pPr>
            <a:r>
              <a:rPr lang="fr-FR" sz="2100" dirty="0">
                <a:ea typeface="Calibri" panose="020F0502020204030204" pitchFamily="34" charset="0"/>
                <a:cs typeface="Times New Roman" panose="02020603050405020304" pitchFamily="18" charset="0"/>
              </a:rPr>
              <a:t>La voix des usagers, rassemblée en réseaux associatifs de plus en plus nombreux,  parvient progressivement à impacter la communauté scientifique et thérapeutique. </a:t>
            </a:r>
          </a:p>
        </p:txBody>
      </p:sp>
      <p:sp>
        <p:nvSpPr>
          <p:cNvPr id="7" name="Titre 1"/>
          <p:cNvSpPr txBox="1">
            <a:spLocks/>
          </p:cNvSpPr>
          <p:nvPr/>
        </p:nvSpPr>
        <p:spPr>
          <a:xfrm>
            <a:off x="1902583" y="678611"/>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a:solidFill>
                <a:srgbClr val="FF0000"/>
              </a:solidFill>
            </a:endParaRPr>
          </a:p>
        </p:txBody>
      </p:sp>
      <p:pic>
        <p:nvPicPr>
          <p:cNvPr id="9" name="Espace réservé du contenu 4"/>
          <p:cNvPicPr>
            <a:picLocks noChangeAspect="1"/>
          </p:cNvPicPr>
          <p:nvPr/>
        </p:nvPicPr>
        <p:blipFill>
          <a:blip r:embed="rId3"/>
          <a:stretch>
            <a:fillRect/>
          </a:stretch>
        </p:blipFill>
        <p:spPr>
          <a:xfrm>
            <a:off x="8078209" y="1959501"/>
            <a:ext cx="2930924" cy="2198193"/>
          </a:xfrm>
          <a:prstGeom prst="rect">
            <a:avLst/>
          </a:prstGeom>
        </p:spPr>
      </p:pic>
      <p:pic>
        <p:nvPicPr>
          <p:cNvPr id="11" name="Image 10"/>
          <p:cNvPicPr>
            <a:picLocks noChangeAspect="1"/>
          </p:cNvPicPr>
          <p:nvPr/>
        </p:nvPicPr>
        <p:blipFill>
          <a:blip r:embed="rId4"/>
          <a:stretch>
            <a:fillRect/>
          </a:stretch>
        </p:blipFill>
        <p:spPr>
          <a:xfrm>
            <a:off x="8078209" y="4275274"/>
            <a:ext cx="2972735" cy="1937801"/>
          </a:xfrm>
          <a:prstGeom prst="rect">
            <a:avLst/>
          </a:prstGeom>
        </p:spPr>
      </p:pic>
      <p:sp>
        <p:nvSpPr>
          <p:cNvPr id="6" name="Titre 1"/>
          <p:cNvSpPr>
            <a:spLocks noGrp="1"/>
          </p:cNvSpPr>
          <p:nvPr>
            <p:ph type="title"/>
          </p:nvPr>
        </p:nvSpPr>
        <p:spPr>
          <a:xfrm>
            <a:off x="1774126" y="561031"/>
            <a:ext cx="8911687" cy="1280890"/>
          </a:xfrm>
        </p:spPr>
        <p:txBody>
          <a:bodyPr>
            <a:normAutofit/>
          </a:bodyPr>
          <a:lstStyle/>
          <a:p>
            <a:pPr algn="ctr"/>
            <a:r>
              <a:rPr lang="fr-FR" sz="4000" dirty="0">
                <a:solidFill>
                  <a:schemeClr val="tx1"/>
                </a:solidFill>
                <a:cs typeface="Times New Roman" panose="02020603050405020304" pitchFamily="18" charset="0"/>
              </a:rPr>
              <a:t>RECOVERY AND EMPOWERMENT</a:t>
            </a:r>
          </a:p>
        </p:txBody>
      </p:sp>
    </p:spTree>
    <p:extLst>
      <p:ext uri="{BB962C8B-B14F-4D97-AF65-F5344CB8AC3E}">
        <p14:creationId xmlns:p14="http://schemas.microsoft.com/office/powerpoint/2010/main" val="100376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8479" y="442441"/>
            <a:ext cx="8911687" cy="1280890"/>
          </a:xfrm>
        </p:spPr>
        <p:txBody>
          <a:bodyPr>
            <a:normAutofit fontScale="90000"/>
          </a:bodyPr>
          <a:lstStyle/>
          <a:p>
            <a:pPr algn="ctr"/>
            <a:r>
              <a:rPr lang="fr-FR" sz="4400" dirty="0">
                <a:solidFill>
                  <a:schemeClr val="tx1"/>
                </a:solidFill>
              </a:rPr>
              <a:t>L’INTÉRET SCIENTIFIQUE PORTÉ À L’ÉVOLUTION FAVORABLE</a:t>
            </a:r>
          </a:p>
        </p:txBody>
      </p:sp>
      <p:sp>
        <p:nvSpPr>
          <p:cNvPr id="3" name="Espace réservé du contenu 2"/>
          <p:cNvSpPr>
            <a:spLocks noGrp="1"/>
          </p:cNvSpPr>
          <p:nvPr>
            <p:ph idx="1"/>
          </p:nvPr>
        </p:nvSpPr>
        <p:spPr>
          <a:xfrm>
            <a:off x="1638479" y="2393992"/>
            <a:ext cx="5604053" cy="3507455"/>
          </a:xfrm>
        </p:spPr>
        <p:txBody>
          <a:bodyPr>
            <a:noAutofit/>
          </a:bodyPr>
          <a:lstStyle/>
          <a:p>
            <a:pPr algn="just">
              <a:spcBef>
                <a:spcPts val="0"/>
              </a:spcBef>
              <a:buFont typeface="Wingdings" panose="05000000000000000000" pitchFamily="2" charset="2"/>
              <a:buChar char="Ø"/>
            </a:pPr>
            <a:r>
              <a:rPr lang="fr-FR" sz="2000" dirty="0">
                <a:solidFill>
                  <a:schemeClr val="tx1"/>
                </a:solidFill>
                <a:cs typeface="Times New Roman" panose="02020603050405020304" pitchFamily="18" charset="0"/>
              </a:rPr>
              <a:t> Multiplication des études longitudinales internationales attestant d’une </a:t>
            </a:r>
            <a:r>
              <a:rPr lang="fr-FR" sz="2000" b="1" dirty="0">
                <a:solidFill>
                  <a:schemeClr val="tx1"/>
                </a:solidFill>
                <a:cs typeface="Times New Roman" panose="02020603050405020304" pitchFamily="18" charset="0"/>
              </a:rPr>
              <a:t>évolution favorable pour la majorité des personnes ayant reçu le diagnostic de schizophrénie</a:t>
            </a:r>
            <a:r>
              <a:rPr lang="fr-FR" sz="2000" dirty="0">
                <a:solidFill>
                  <a:schemeClr val="tx1"/>
                </a:solidFill>
                <a:cs typeface="Times New Roman" panose="02020603050405020304" pitchFamily="18" charset="0"/>
              </a:rPr>
              <a:t>.</a:t>
            </a:r>
          </a:p>
          <a:p>
            <a:pPr algn="just">
              <a:spcBef>
                <a:spcPts val="0"/>
              </a:spcBef>
            </a:pPr>
            <a:endParaRPr lang="fr-FR" sz="800" dirty="0">
              <a:solidFill>
                <a:schemeClr val="tx1"/>
              </a:solidFill>
              <a:cs typeface="Times New Roman" panose="02020603050405020304" pitchFamily="18" charset="0"/>
            </a:endParaRPr>
          </a:p>
          <a:p>
            <a:pPr marL="0" indent="0">
              <a:buNone/>
            </a:pPr>
            <a:endParaRPr lang="fr-FR" sz="2000" dirty="0">
              <a:solidFill>
                <a:schemeClr val="tx1"/>
              </a:solidFill>
              <a:cs typeface="Times New Roman" panose="02020603050405020304" pitchFamily="18" charset="0"/>
            </a:endParaRPr>
          </a:p>
          <a:p>
            <a:pPr>
              <a:buFont typeface="Wingdings" panose="05000000000000000000" pitchFamily="2" charset="2"/>
              <a:buChar char="Ø"/>
            </a:pPr>
            <a:r>
              <a:rPr lang="fr-FR" sz="2000" dirty="0">
                <a:solidFill>
                  <a:schemeClr val="tx1"/>
                </a:solidFill>
                <a:cs typeface="Times New Roman" panose="02020603050405020304" pitchFamily="18" charset="0"/>
              </a:rPr>
              <a:t> Reconnaissance en 2005 d’une </a:t>
            </a:r>
            <a:r>
              <a:rPr lang="fr-FR" sz="2000" b="1" dirty="0">
                <a:solidFill>
                  <a:schemeClr val="tx1"/>
                </a:solidFill>
                <a:cs typeface="Times New Roman" panose="02020603050405020304" pitchFamily="18" charset="0"/>
              </a:rPr>
              <a:t>rémission possible dans la schizophrénie </a:t>
            </a:r>
            <a:r>
              <a:rPr lang="fr-FR" sz="2000" dirty="0">
                <a:solidFill>
                  <a:schemeClr val="tx1"/>
                </a:solidFill>
                <a:cs typeface="Times New Roman" panose="02020603050405020304" pitchFamily="18" charset="0"/>
              </a:rPr>
              <a:t>(</a:t>
            </a:r>
            <a:r>
              <a:rPr lang="fr-FR" sz="2000" dirty="0" err="1">
                <a:solidFill>
                  <a:schemeClr val="tx1"/>
                </a:solidFill>
                <a:cs typeface="Times New Roman" panose="02020603050405020304" pitchFamily="18" charset="0"/>
              </a:rPr>
              <a:t>Andresen</a:t>
            </a:r>
            <a:r>
              <a:rPr lang="fr-FR" sz="2000" dirty="0">
                <a:solidFill>
                  <a:schemeClr val="tx1"/>
                </a:solidFill>
                <a:cs typeface="Times New Roman" panose="02020603050405020304" pitchFamily="18" charset="0"/>
              </a:rPr>
              <a:t> et coll.)</a:t>
            </a:r>
          </a:p>
        </p:txBody>
      </p:sp>
      <p:graphicFrame>
        <p:nvGraphicFramePr>
          <p:cNvPr id="4" name="Graphique 3"/>
          <p:cNvGraphicFramePr/>
          <p:nvPr>
            <p:extLst>
              <p:ext uri="{D42A27DB-BD31-4B8C-83A1-F6EECF244321}">
                <p14:modId xmlns:p14="http://schemas.microsoft.com/office/powerpoint/2010/main" val="2641072505"/>
              </p:ext>
            </p:extLst>
          </p:nvPr>
        </p:nvGraphicFramePr>
        <p:xfrm>
          <a:off x="6879194" y="2235336"/>
          <a:ext cx="5185705" cy="42986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638479" y="6399698"/>
            <a:ext cx="10955234" cy="646331"/>
          </a:xfrm>
          <a:prstGeom prst="rect">
            <a:avLst/>
          </a:prstGeom>
          <a:noFill/>
        </p:spPr>
        <p:txBody>
          <a:bodyPr wrap="square" rtlCol="0">
            <a:spAutoFit/>
          </a:bodyPr>
          <a:lstStyle/>
          <a:p>
            <a:r>
              <a:rPr lang="fr-FR" dirty="0">
                <a:solidFill>
                  <a:schemeClr val="tx2"/>
                </a:solidFill>
                <a:cs typeface="Times New Roman" panose="02020603050405020304" pitchFamily="18" charset="0"/>
              </a:rPr>
              <a:t>* </a:t>
            </a:r>
            <a:r>
              <a:rPr lang="en-US" i="1" dirty="0">
                <a:solidFill>
                  <a:schemeClr val="tx2"/>
                </a:solidFill>
                <a:cs typeface="Times New Roman" panose="02020603050405020304" pitchFamily="18" charset="0"/>
              </a:rPr>
              <a:t>Recovery from schizophrenia. A report from the WHO Collaborative Project. </a:t>
            </a:r>
            <a:r>
              <a:rPr lang="en-US" dirty="0">
                <a:solidFill>
                  <a:schemeClr val="tx2"/>
                </a:solidFill>
                <a:cs typeface="Times New Roman" panose="02020603050405020304" pitchFamily="18" charset="0"/>
              </a:rPr>
              <a:t>In. </a:t>
            </a:r>
            <a:r>
              <a:rPr lang="en-US" u="sng" dirty="0">
                <a:solidFill>
                  <a:schemeClr val="tx2"/>
                </a:solidFill>
                <a:cs typeface="Times New Roman" panose="02020603050405020304" pitchFamily="18" charset="0"/>
              </a:rPr>
              <a:t>K. Hopper et al. (2007)</a:t>
            </a:r>
            <a:r>
              <a:rPr lang="en-US" dirty="0">
                <a:solidFill>
                  <a:schemeClr val="tx2"/>
                </a:solidFill>
                <a:cs typeface="Times New Roman" panose="02020603050405020304" pitchFamily="18" charset="0"/>
              </a:rPr>
              <a:t>.</a:t>
            </a:r>
            <a:endParaRPr lang="fr-FR" dirty="0">
              <a:solidFill>
                <a:schemeClr val="tx2"/>
              </a:solidFill>
              <a:cs typeface="Times New Roman" panose="02020603050405020304" pitchFamily="18" charset="0"/>
            </a:endParaRPr>
          </a:p>
          <a:p>
            <a:endParaRPr lang="fr-FR" dirty="0"/>
          </a:p>
        </p:txBody>
      </p:sp>
    </p:spTree>
    <p:extLst>
      <p:ext uri="{BB962C8B-B14F-4D97-AF65-F5344CB8AC3E}">
        <p14:creationId xmlns:p14="http://schemas.microsoft.com/office/powerpoint/2010/main" val="3625699834"/>
      </p:ext>
    </p:extLst>
  </p:cSld>
  <p:clrMapOvr>
    <a:masterClrMapping/>
  </p:clrMapOvr>
</p:sld>
</file>

<file path=ppt/theme/theme1.xml><?xml version="1.0" encoding="utf-8"?>
<a:theme xmlns:a="http://schemas.openxmlformats.org/drawingml/2006/main" name="Brin">
  <a:themeElements>
    <a:clrScheme name="Personnalisé 23">
      <a:dk1>
        <a:srgbClr val="000000"/>
      </a:dk1>
      <a:lt1>
        <a:sysClr val="window" lastClr="FFFFFF"/>
      </a:lt1>
      <a:dk2>
        <a:srgbClr val="1C7272"/>
      </a:dk2>
      <a:lt2>
        <a:srgbClr val="F8F8F8"/>
      </a:lt2>
      <a:accent1>
        <a:srgbClr val="33CCCC"/>
      </a:accent1>
      <a:accent2>
        <a:srgbClr val="269999"/>
      </a:accent2>
      <a:accent3>
        <a:srgbClr val="00FFFF"/>
      </a:accent3>
      <a:accent4>
        <a:srgbClr val="33CCCC"/>
      </a:accent4>
      <a:accent5>
        <a:srgbClr val="33CCCC"/>
      </a:accent5>
      <a:accent6>
        <a:srgbClr val="000000"/>
      </a:accent6>
      <a:hlink>
        <a:srgbClr val="33CCCC"/>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6758</TotalTime>
  <Words>2671</Words>
  <Application>Microsoft Office PowerPoint</Application>
  <PresentationFormat>Grand écran</PresentationFormat>
  <Paragraphs>277</Paragraphs>
  <Slides>36</Slides>
  <Notes>17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Arial</vt:lpstr>
      <vt:lpstr>Book Antiqua</vt:lpstr>
      <vt:lpstr>Calibri</vt:lpstr>
      <vt:lpstr>Century Gothic</vt:lpstr>
      <vt:lpstr>Constantia</vt:lpstr>
      <vt:lpstr>Tahoma</vt:lpstr>
      <vt:lpstr>Times New Roman</vt:lpstr>
      <vt:lpstr>Wingdings</vt:lpstr>
      <vt:lpstr>Wingdings 2</vt:lpstr>
      <vt:lpstr>Wingdings 3</vt:lpstr>
      <vt:lpstr>Brin</vt:lpstr>
      <vt:lpstr>LE RÉTABLISSEMENT DANS LA SCHIZOPHRÉNIE :  UNE TRANSFORMATION DU REGARD SUR SOI ET SUR LES PATIENTS</vt:lpstr>
      <vt:lpstr>LE RÉTABLISSEMENT : UNE FLORAISON CONTEMPORAINE ?</vt:lpstr>
      <vt:lpstr>LE RÉTABLISSEMENT EXPERIENTIEL</vt:lpstr>
      <vt:lpstr>RUPTURES &amp; CONTINUITÉS HISTORIQUES</vt:lpstr>
      <vt:lpstr>RUPTURES…</vt:lpstr>
      <vt:lpstr>… ET CONTINUITÉS</vt:lpstr>
      <vt:lpstr>À L’ORIGINE :  LA PERSPECTIVE EXPÉRIENTIELLE DES USAGERS</vt:lpstr>
      <vt:lpstr>RECOVERY AND EMPOWERMENT</vt:lpstr>
      <vt:lpstr>L’INTÉRET SCIENTIFIQUE PORTÉ À L’ÉVOLUTION FAVORABLE</vt:lpstr>
      <vt:lpstr>LA PERSPECTIVE OBJECTIVE, MÉDICALE    </vt:lpstr>
      <vt:lpstr>DEUX PERSPECTIVES DU RÉTABLISSEMENT… </vt:lpstr>
      <vt:lpstr>… COMPLÉMENTAIRES MAIS RELATIVEMENT INDÉPENDANTES</vt:lpstr>
      <vt:lpstr>UNE MODIFICATION DU REGARD PORTÉ SUR LA MALADIE ET SES CONSÉQUENCES</vt:lpstr>
      <vt:lpstr>Présentation PowerPoint</vt:lpstr>
      <vt:lpstr>ÉTUDES QUALITATIVES ET RÉTABLISSEMENT</vt:lpstr>
      <vt:lpstr>QUELLES IMPLICATIONS CLINIQUES ?</vt:lpstr>
      <vt:lpstr>LES COMPOSANTES DU RÉTABLISSEMENT EXPÉRIENTIEL</vt:lpstr>
      <vt:lpstr>Présentation PowerPoint</vt:lpstr>
      <vt:lpstr>LE RÉTABLISSEMENT DU SOI :  UN PARCOURS DE RECONNAISSANCE *</vt:lpstr>
      <vt:lpstr>RECONNAÎTRE (AVEC EMPATHIE)  SA SOUFFRANCE</vt:lpstr>
      <vt:lpstr>RECONNAÎTRE LES SYMPTÔMES ET ADOPTER DES STRATÉGIES DE MISE À DISTANCE</vt:lpstr>
      <vt:lpstr>SE DISTANCIER DES REPRÉSENTATIONS STIGMATISANTES</vt:lpstr>
      <vt:lpstr>RETROUVER UN « POUVOIR D’AGIR »</vt:lpstr>
      <vt:lpstr>SE DIFFÉRENCIER DU STATUT DE MALADE</vt:lpstr>
      <vt:lpstr>RECONNAÎTRE LA VALEUR POSITIVE D’EXPÉRIENCES NÉGATIVES</vt:lpstr>
      <vt:lpstr>SE TRANSFORMER DEPUIS L’EXPÉRIENCE DE LA MALADIE</vt:lpstr>
      <vt:lpstr>COMMENT LE RÉTABLISSEMENT  TRANSFORME-T-IL NOS MODÈLES DE SOINS ?</vt:lpstr>
      <vt:lpstr>UNE ATTENTION NOUVELLE PORTÉE AU  DEVENIR DES PERSONNES</vt:lpstr>
      <vt:lpstr>UNE VALORISATION DES  RESSOURCES SUBJECTIVES</vt:lpstr>
      <vt:lpstr>UN RENOUVELLEMENT DE LA  MÉTHODE QUALITATIVE EN SANTÉ MENTALE </vt:lpstr>
      <vt:lpstr>UNE MODIFICATION DU RAPPORT AU SAVOIR DANS LA RELATION « SOIGNANT-SOIGNÉ »</vt:lpstr>
      <vt:lpstr>DES ENJEUX ÉTHIQUES INDISSOCIABLES DES PRÉOCCUPATIONS CLINIQUES</vt:lpstr>
      <vt:lpstr>Présentation PowerPoint</vt:lpstr>
      <vt:lpstr>QUEL TRAVAIL POUR LE REGARD DU PROFESSIONNEL ?</vt:lpstr>
      <vt:lpstr>DERRIÈRE LA MALADIE ET LES SYMPTÔMES…  … LA PERSONNE, SON HISTOIRE, SES ASPIRATIONS, SES RESSOURCES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COMPRENDRE L’EXPÉRIENCE VÉCUE DE LA MALADIE ET DU RÉTABLISSEMENT DANS LA SCHIZOPHRÉNIE</dc:title>
  <dc:creator>Marie Koenig</dc:creator>
  <cp:lastModifiedBy>pierre GODART</cp:lastModifiedBy>
  <cp:revision>60</cp:revision>
  <dcterms:created xsi:type="dcterms:W3CDTF">2018-10-03T14:28:12Z</dcterms:created>
  <dcterms:modified xsi:type="dcterms:W3CDTF">2020-02-06T20:20:41Z</dcterms:modified>
</cp:coreProperties>
</file>