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8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1pPr>
    <a:lvl2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8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2pPr>
    <a:lvl3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8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3pPr>
    <a:lvl4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8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4pPr>
    <a:lvl5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8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5pPr>
    <a:lvl6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8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6pPr>
    <a:lvl7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8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7pPr>
    <a:lvl8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8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8pPr>
    <a:lvl9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8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0F5F0C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0365C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0365C0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87CED4">
              <a:alpha val="2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254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0365C0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solidFill>
                <a:srgbClr val="929292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5DC123">
              <a:alpha val="19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2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3632E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3632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6">
              <a:hueOff val="105381"/>
              <a:satOff val="14341"/>
              <a:lumOff val="10801"/>
            </a:scheme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6">
              <a:hueOff val="105381"/>
              <a:satOff val="14341"/>
              <a:lumOff val="10801"/>
            </a:schemeClr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45761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77C83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77C83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4" d="100"/>
          <a:sy n="74" d="100"/>
        </p:scale>
        <p:origin x="168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re et sous-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e du titre"/>
          <p:cNvSpPr txBox="1">
            <a:spLocks noGrp="1"/>
          </p:cNvSpPr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r>
              <a:t>Texte du titre</a:t>
            </a:r>
          </a:p>
        </p:txBody>
      </p:sp>
      <p:sp>
        <p:nvSpPr>
          <p:cNvPr id="12" name="Texte niveau 1…"/>
          <p:cNvSpPr txBox="1">
            <a:spLocks noGrp="1"/>
          </p:cNvSpPr>
          <p:nvPr>
            <p:ph type="body" sz="quarter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0" algn="ctr">
              <a:spcBef>
                <a:spcPts val="0"/>
              </a:spcBef>
              <a:buSzTx/>
              <a:buNone/>
              <a:defRPr sz="3200"/>
            </a:lvl2pPr>
            <a:lvl3pPr marL="0" indent="0" algn="ctr">
              <a:spcBef>
                <a:spcPts val="0"/>
              </a:spcBef>
              <a:buSzTx/>
              <a:buNone/>
              <a:defRPr sz="3200"/>
            </a:lvl3pPr>
            <a:lvl4pPr marL="0" indent="0" algn="ctr">
              <a:spcBef>
                <a:spcPts val="0"/>
              </a:spcBef>
              <a:buSzTx/>
              <a:buNone/>
              <a:defRPr sz="3200"/>
            </a:lvl4pPr>
            <a:lvl5pPr marL="0" indent="0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13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</p:spPr>
        <p:txBody>
          <a:bodyPr anchor="t"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-Gilles Allain"/>
          <p:cNvSpPr txBox="1">
            <a:spLocks noGrp="1"/>
          </p:cNvSpPr>
          <p:nvPr>
            <p:ph type="body" sz="quarter" idx="13"/>
          </p:nvPr>
        </p:nvSpPr>
        <p:spPr>
          <a:xfrm>
            <a:off x="1270000" y="6362700"/>
            <a:ext cx="10464800" cy="5334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800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-Gilles Allain</a:t>
            </a:r>
          </a:p>
        </p:txBody>
      </p:sp>
      <p:sp>
        <p:nvSpPr>
          <p:cNvPr id="94" name="« Saisissez une citation ici. »"/>
          <p:cNvSpPr txBox="1">
            <a:spLocks noGrp="1"/>
          </p:cNvSpPr>
          <p:nvPr>
            <p:ph type="body" sz="quarter" idx="14"/>
          </p:nvPr>
        </p:nvSpPr>
        <p:spPr>
          <a:xfrm>
            <a:off x="1270000" y="4254500"/>
            <a:ext cx="10464800" cy="7112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2400"/>
              </a:spcBef>
              <a:buSzTx/>
              <a:buNone/>
              <a:defRPr sz="4000"/>
            </a:lvl1pPr>
          </a:lstStyle>
          <a:p>
            <a:r>
              <a:t>« Saisissez une citation ici. »</a:t>
            </a:r>
          </a:p>
        </p:txBody>
      </p:sp>
      <p:sp>
        <p:nvSpPr>
          <p:cNvPr id="95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</p:spPr>
        <p:txBody>
          <a:bodyPr anchor="t"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>
            <a:spLocks noGrp="1"/>
          </p:cNvSpPr>
          <p:nvPr>
            <p:ph type="pic" idx="13"/>
          </p:nvPr>
        </p:nvSpPr>
        <p:spPr>
          <a:xfrm>
            <a:off x="-812800" y="0"/>
            <a:ext cx="146304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</p:spPr>
        <p:txBody>
          <a:bodyPr anchor="t"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ie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</p:spPr>
        <p:txBody>
          <a:bodyPr anchor="t"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>
            <a:spLocks noGrp="1"/>
          </p:cNvSpPr>
          <p:nvPr>
            <p:ph type="pic" idx="13"/>
          </p:nvPr>
        </p:nvSpPr>
        <p:spPr>
          <a:xfrm>
            <a:off x="1600200" y="330200"/>
            <a:ext cx="9779001" cy="6519334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Texte du titre"/>
          <p:cNvSpPr txBox="1">
            <a:spLocks noGrp="1"/>
          </p:cNvSpPr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r>
              <a:t>Texte du titre</a:t>
            </a:r>
          </a:p>
        </p:txBody>
      </p:sp>
      <p:sp>
        <p:nvSpPr>
          <p:cNvPr id="22" name="Texte niveau 1…"/>
          <p:cNvSpPr txBox="1">
            <a:spLocks noGrp="1"/>
          </p:cNvSpPr>
          <p:nvPr>
            <p:ph type="body" sz="quarter" idx="1"/>
          </p:nvPr>
        </p:nvSpPr>
        <p:spPr>
          <a:xfrm>
            <a:off x="1270000" y="8191500"/>
            <a:ext cx="10464800" cy="12192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0" algn="ctr">
              <a:spcBef>
                <a:spcPts val="0"/>
              </a:spcBef>
              <a:buSzTx/>
              <a:buNone/>
              <a:defRPr sz="3200"/>
            </a:lvl2pPr>
            <a:lvl3pPr marL="0" indent="0" algn="ctr">
              <a:spcBef>
                <a:spcPts val="0"/>
              </a:spcBef>
              <a:buSzTx/>
              <a:buNone/>
              <a:defRPr sz="3200"/>
            </a:lvl3pPr>
            <a:lvl4pPr marL="0" indent="0" algn="ctr">
              <a:spcBef>
                <a:spcPts val="0"/>
              </a:spcBef>
              <a:buSzTx/>
              <a:buNone/>
              <a:defRPr sz="3200"/>
            </a:lvl4pPr>
            <a:lvl5pPr marL="0" indent="0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23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</p:spPr>
        <p:txBody>
          <a:bodyPr anchor="t"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- Centr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e du titre"/>
          <p:cNvSpPr txBox="1">
            <a:spLocks noGrp="1"/>
          </p:cNvSpPr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31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</p:spPr>
        <p:txBody>
          <a:bodyPr anchor="t"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>
            <a:spLocks noGrp="1"/>
          </p:cNvSpPr>
          <p:nvPr>
            <p:ph type="pic" sz="half" idx="13"/>
          </p:nvPr>
        </p:nvSpPr>
        <p:spPr>
          <a:xfrm>
            <a:off x="6642100" y="762000"/>
            <a:ext cx="5494867" cy="82423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Texte du titre"/>
          <p:cNvSpPr txBox="1">
            <a:spLocks noGrp="1"/>
          </p:cNvSpPr>
          <p:nvPr>
            <p:ph type="title"/>
          </p:nvPr>
        </p:nvSpPr>
        <p:spPr>
          <a:xfrm>
            <a:off x="952500" y="762000"/>
            <a:ext cx="5334000" cy="40005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Texte du titre</a:t>
            </a:r>
          </a:p>
        </p:txBody>
      </p:sp>
      <p:sp>
        <p:nvSpPr>
          <p:cNvPr id="40" name="Texte niveau 1…"/>
          <p:cNvSpPr txBox="1">
            <a:spLocks noGrp="1"/>
          </p:cNvSpPr>
          <p:nvPr>
            <p:ph type="body" sz="quarter" idx="1"/>
          </p:nvPr>
        </p:nvSpPr>
        <p:spPr>
          <a:xfrm>
            <a:off x="952500" y="5003800"/>
            <a:ext cx="5334000" cy="4000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0" algn="ctr">
              <a:spcBef>
                <a:spcPts val="0"/>
              </a:spcBef>
              <a:buSzTx/>
              <a:buNone/>
              <a:defRPr sz="3200"/>
            </a:lvl2pPr>
            <a:lvl3pPr marL="0" indent="0" algn="ctr">
              <a:spcBef>
                <a:spcPts val="0"/>
              </a:spcBef>
              <a:buSzTx/>
              <a:buNone/>
              <a:defRPr sz="3200"/>
            </a:lvl3pPr>
            <a:lvl4pPr marL="0" indent="0" algn="ctr">
              <a:spcBef>
                <a:spcPts val="0"/>
              </a:spcBef>
              <a:buSzTx/>
              <a:buNone/>
              <a:defRPr sz="3200"/>
            </a:lvl4pPr>
            <a:lvl5pPr marL="0" indent="0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41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</p:spPr>
        <p:txBody>
          <a:bodyPr anchor="t"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- Ha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e du titr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49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et pu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exte du titr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57" name="Texte niveau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58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</p:spPr>
        <p:txBody>
          <a:bodyPr anchor="t"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, puces et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>
            <a:spLocks noGrp="1"/>
          </p:cNvSpPr>
          <p:nvPr>
            <p:ph type="pic" sz="half" idx="13"/>
          </p:nvPr>
        </p:nvSpPr>
        <p:spPr>
          <a:xfrm>
            <a:off x="6718300" y="1054100"/>
            <a:ext cx="5334000" cy="8001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Texte du titr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67" name="Texte niveau 1…"/>
          <p:cNvSpPr txBox="1">
            <a:spLocks noGrp="1"/>
          </p:cNvSpPr>
          <p:nvPr>
            <p:ph type="body" sz="half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81000" indent="-381000">
              <a:spcBef>
                <a:spcPts val="3800"/>
              </a:spcBef>
              <a:defRPr sz="2800"/>
            </a:lvl1pPr>
            <a:lvl2pPr marL="762000" indent="-381000">
              <a:spcBef>
                <a:spcPts val="3800"/>
              </a:spcBef>
              <a:defRPr sz="2800"/>
            </a:lvl2pPr>
            <a:lvl3pPr marL="1143000" indent="-381000">
              <a:spcBef>
                <a:spcPts val="3800"/>
              </a:spcBef>
              <a:defRPr sz="2800"/>
            </a:lvl3pPr>
            <a:lvl4pPr marL="1524000" indent="-381000">
              <a:spcBef>
                <a:spcPts val="3800"/>
              </a:spcBef>
              <a:defRPr sz="2800"/>
            </a:lvl4pPr>
            <a:lvl5pPr marL="1905000" indent="-381000">
              <a:spcBef>
                <a:spcPts val="3800"/>
              </a:spcBef>
              <a:defRPr sz="2800"/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68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</p:spPr>
        <p:txBody>
          <a:bodyPr anchor="t"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u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Texte niveau 1…"/>
          <p:cNvSpPr txBox="1">
            <a:spLocks noGrp="1"/>
          </p:cNvSpPr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76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</p:spPr>
        <p:txBody>
          <a:bodyPr anchor="t"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 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>
            <a:spLocks noGrp="1"/>
          </p:cNvSpPr>
          <p:nvPr>
            <p:ph type="pic" sz="quarter" idx="13"/>
          </p:nvPr>
        </p:nvSpPr>
        <p:spPr>
          <a:xfrm>
            <a:off x="6464300" y="5067300"/>
            <a:ext cx="5943600" cy="39624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Image"/>
          <p:cNvSpPr>
            <a:spLocks noGrp="1"/>
          </p:cNvSpPr>
          <p:nvPr>
            <p:ph type="pic" sz="quarter" idx="14"/>
          </p:nvPr>
        </p:nvSpPr>
        <p:spPr>
          <a:xfrm>
            <a:off x="6464300" y="762000"/>
            <a:ext cx="5848350" cy="3898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Image"/>
          <p:cNvSpPr>
            <a:spLocks noGrp="1"/>
          </p:cNvSpPr>
          <p:nvPr>
            <p:ph type="pic" sz="half" idx="15"/>
          </p:nvPr>
        </p:nvSpPr>
        <p:spPr>
          <a:xfrm>
            <a:off x="723900" y="723900"/>
            <a:ext cx="5638801" cy="84582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</p:spPr>
        <p:txBody>
          <a:bodyPr anchor="t"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e du titre"/>
          <p:cNvSpPr txBox="1">
            <a:spLocks noGrp="1"/>
          </p:cNvSpPr>
          <p:nvPr>
            <p:ph type="title"/>
          </p:nvPr>
        </p:nvSpPr>
        <p:spPr>
          <a:xfrm>
            <a:off x="952500" y="406400"/>
            <a:ext cx="11099800" cy="2120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Texte du titre</a:t>
            </a:r>
          </a:p>
        </p:txBody>
      </p:sp>
      <p:sp>
        <p:nvSpPr>
          <p:cNvPr id="3" name="Texte niveau 1…"/>
          <p:cNvSpPr txBox="1">
            <a:spLocks noGrp="1"/>
          </p:cNvSpPr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4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6311798" y="9245599"/>
            <a:ext cx="368504" cy="38100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>
              <a:defRPr sz="1800"/>
            </a:lvl1pPr>
          </a:lstStyle>
          <a:p>
            <a:fld id="{86CB4B4D-7CA3-9044-876B-883B54F8677D}" type="slidenum">
              <a:t>‹N°›</a:t>
            </a:fld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4572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8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1pPr>
      <a:lvl2pPr marL="9144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8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2pPr>
      <a:lvl3pPr marL="13716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8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3pPr>
      <a:lvl4pPr marL="18288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8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4pPr>
      <a:lvl5pPr marL="22860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8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5pPr>
      <a:lvl6pPr marL="27432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8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6pPr>
      <a:lvl7pPr marL="32004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8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7pPr>
      <a:lvl8pPr marL="36576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8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8pPr>
      <a:lvl9pPr marL="41148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8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LE C2A : UN RECORY COLLEGE A LA FRANCAISE"/>
          <p:cNvSpPr txBox="1">
            <a:spLocks noGrp="1"/>
          </p:cNvSpPr>
          <p:nvPr>
            <p:ph type="ctrTitle"/>
          </p:nvPr>
        </p:nvSpPr>
        <p:spPr>
          <a:xfrm>
            <a:off x="1530581" y="5552016"/>
            <a:ext cx="9943638" cy="1030025"/>
          </a:xfrm>
          <a:prstGeom prst="rect">
            <a:avLst/>
          </a:prstGeom>
          <a:gradFill>
            <a:gsLst>
              <a:gs pos="0">
                <a:srgbClr val="0787AE"/>
              </a:gs>
              <a:gs pos="100000">
                <a:schemeClr val="accent1">
                  <a:hueOff val="-137333"/>
                  <a:satOff val="-2150"/>
                  <a:lumOff val="15684"/>
                </a:schemeClr>
              </a:gs>
            </a:gsLst>
            <a:lin ang="5400000"/>
          </a:gradFill>
          <a:ln w="6350">
            <a:solidFill>
              <a:srgbClr val="FF9300"/>
            </a:solidFill>
          </a:ln>
        </p:spPr>
        <p:txBody>
          <a:bodyPr anchor="ctr">
            <a:normAutofit fontScale="90000"/>
          </a:bodyPr>
          <a:lstStyle/>
          <a:p>
            <a:pPr defTabSz="531622">
              <a:defRPr sz="3185" b="1">
                <a:solidFill>
                  <a:srgbClr val="FF93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dirty="0"/>
              <a:t>LE </a:t>
            </a:r>
            <a:r>
              <a:rPr u="sng" dirty="0"/>
              <a:t>C</a:t>
            </a:r>
            <a:r>
              <a:rPr sz="3367" dirty="0">
                <a:solidFill>
                  <a:srgbClr val="FFFFFF"/>
                </a:solidFill>
                <a:latin typeface="Marker Felt"/>
                <a:ea typeface="Marker Felt"/>
                <a:cs typeface="Marker Felt"/>
                <a:sym typeface="Marker Felt"/>
              </a:rPr>
              <a:t>2</a:t>
            </a:r>
            <a:r>
              <a:rPr u="sng" dirty="0"/>
              <a:t>A</a:t>
            </a:r>
            <a:r>
              <a:rPr dirty="0"/>
              <a:t> : UN RECO</a:t>
            </a:r>
            <a:r>
              <a:rPr lang="fr-FR" dirty="0"/>
              <a:t>VER</a:t>
            </a:r>
            <a:r>
              <a:rPr dirty="0"/>
              <a:t>Y COLLEGE A LA FRANCAISE</a:t>
            </a:r>
          </a:p>
        </p:txBody>
      </p:sp>
      <p:sp>
        <p:nvSpPr>
          <p:cNvPr id="120" name="Antony Robin, Psychologue Coordinateur du C2A / HÔPITAL VAUCLAIRE (Dordogne)"/>
          <p:cNvSpPr txBox="1">
            <a:spLocks noGrp="1"/>
          </p:cNvSpPr>
          <p:nvPr>
            <p:ph type="subTitle" sz="quarter" idx="1"/>
          </p:nvPr>
        </p:nvSpPr>
        <p:spPr>
          <a:xfrm>
            <a:off x="1270000" y="7095066"/>
            <a:ext cx="10464800" cy="1130301"/>
          </a:xfrm>
          <a:prstGeom prst="rect">
            <a:avLst/>
          </a:prstGeom>
        </p:spPr>
        <p:txBody>
          <a:bodyPr anchor="ctr"/>
          <a:lstStyle>
            <a:lvl1pPr>
              <a:defRPr sz="1900"/>
            </a:lvl1pPr>
          </a:lstStyle>
          <a:p>
            <a:r>
              <a:t>Antony Robin, Psychologue Coordinateur du C2A / HÔPITAL VAUCLAIRE (Dordogne)</a:t>
            </a:r>
          </a:p>
        </p:txBody>
      </p:sp>
      <p:pic>
        <p:nvPicPr>
          <p:cNvPr id="121" name="LOGO C2A 2020.png" descr="LOGO C2A 202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4979" y="1825113"/>
            <a:ext cx="3394842" cy="2928374"/>
          </a:xfrm>
          <a:prstGeom prst="rect">
            <a:avLst/>
          </a:prstGeom>
          <a:ln w="25400">
            <a:solidFill>
              <a:srgbClr val="FF9300"/>
            </a:solidFill>
            <a:miter lim="400000"/>
          </a:ln>
          <a:effectLst>
            <a:outerShdw blurRad="419100" dist="117933" dir="3265342" rotWithShape="0">
              <a:schemeClr val="accent6">
                <a:hueOff val="105381"/>
                <a:satOff val="14341"/>
                <a:lumOff val="10801"/>
                <a:alpha val="79975"/>
              </a:schemeClr>
            </a:outerShdw>
          </a:effectLst>
        </p:spPr>
      </p:pic>
      <p:pic>
        <p:nvPicPr>
          <p:cNvPr id="122" name="LOGO VAUCLAIRE.jpg" descr="LOGO VAUCLAIR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7125" y="8420100"/>
            <a:ext cx="1730550" cy="103637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POURQUOI CREER UN DISPOSITIF…"/>
          <p:cNvSpPr txBox="1">
            <a:spLocks noGrp="1"/>
          </p:cNvSpPr>
          <p:nvPr>
            <p:ph type="ctrTitle"/>
          </p:nvPr>
        </p:nvSpPr>
        <p:spPr>
          <a:xfrm>
            <a:off x="1270000" y="588433"/>
            <a:ext cx="10464800" cy="1464470"/>
          </a:xfrm>
          <a:prstGeom prst="rect">
            <a:avLst/>
          </a:prstGeom>
          <a:ln w="6350">
            <a:solidFill>
              <a:srgbClr val="FFFFFF"/>
            </a:solidFill>
          </a:ln>
        </p:spPr>
        <p:txBody>
          <a:bodyPr anchor="ctr"/>
          <a:lstStyle/>
          <a:p>
            <a:pPr defTabSz="508254">
              <a:defRPr sz="4350" b="1">
                <a:solidFill>
                  <a:schemeClr val="accent6">
                    <a:hueOff val="105381"/>
                    <a:satOff val="14341"/>
                    <a:lumOff val="10801"/>
                  </a:schemeClr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POURQUOI CREER UN DISPOSITIF </a:t>
            </a:r>
          </a:p>
          <a:p>
            <a:pPr defTabSz="508254">
              <a:defRPr sz="4350" b="1">
                <a:solidFill>
                  <a:schemeClr val="accent6">
                    <a:hueOff val="105381"/>
                    <a:satOff val="14341"/>
                    <a:lumOff val="10801"/>
                  </a:schemeClr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INNOVANT COMME LE C2A ?</a:t>
            </a:r>
          </a:p>
        </p:txBody>
      </p:sp>
      <p:sp>
        <p:nvSpPr>
          <p:cNvPr id="157" name="POINT DE DÉPART DU C2A :…"/>
          <p:cNvSpPr txBox="1">
            <a:spLocks noGrp="1"/>
          </p:cNvSpPr>
          <p:nvPr>
            <p:ph type="subTitle" idx="1"/>
          </p:nvPr>
        </p:nvSpPr>
        <p:spPr>
          <a:xfrm>
            <a:off x="1270000" y="2463006"/>
            <a:ext cx="10464800" cy="6876191"/>
          </a:xfrm>
          <a:prstGeom prst="rect">
            <a:avLst/>
          </a:prstGeom>
          <a:ln w="6350">
            <a:solidFill>
              <a:schemeClr val="accent6">
                <a:hueOff val="105381"/>
                <a:satOff val="14341"/>
                <a:lumOff val="10801"/>
              </a:schemeClr>
            </a:solidFill>
          </a:ln>
        </p:spPr>
        <p:txBody>
          <a:bodyPr anchor="ctr"/>
          <a:lstStyle/>
          <a:p>
            <a:pPr defTabSz="543305">
              <a:lnSpc>
                <a:spcPct val="80000"/>
              </a:lnSpc>
              <a:defRPr sz="2976" b="1" u="sng">
                <a:latin typeface="Helvetica"/>
                <a:ea typeface="Helvetica"/>
                <a:cs typeface="Helvetica"/>
                <a:sym typeface="Helvetica"/>
              </a:defRPr>
            </a:pPr>
            <a:r>
              <a:t>POINT DE DÉPART DU C2A : </a:t>
            </a:r>
          </a:p>
          <a:p>
            <a:pPr defTabSz="543305">
              <a:lnSpc>
                <a:spcPct val="80000"/>
              </a:lnSpc>
              <a:defRPr sz="930" b="1" u="sng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  <a:p>
            <a:pPr defTabSz="543305">
              <a:lnSpc>
                <a:spcPct val="110000"/>
              </a:lnSpc>
              <a:defRPr sz="2976" b="1" u="sng">
                <a:solidFill>
                  <a:schemeClr val="accent5">
                    <a:hueOff val="100859"/>
                    <a:satOff val="-13629"/>
                    <a:lumOff val="23879"/>
                  </a:schemeClr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LE CONSTAT D’UNE SITUATION INSATISFAISANTE</a:t>
            </a:r>
          </a:p>
          <a:p>
            <a:pPr defTabSz="543305">
              <a:lnSpc>
                <a:spcPct val="110000"/>
              </a:lnSpc>
              <a:defRPr sz="2976" b="1" u="sng">
                <a:solidFill>
                  <a:schemeClr val="accent5">
                    <a:hueOff val="100859"/>
                    <a:satOff val="-13629"/>
                    <a:lumOff val="23879"/>
                  </a:schemeClr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EN SANTÉ MENTALE DE L’ADULTE</a:t>
            </a:r>
          </a:p>
          <a:p>
            <a:pPr defTabSz="543305">
              <a:defRPr sz="2976" b="1" u="sng">
                <a:solidFill>
                  <a:schemeClr val="accent5">
                    <a:hueOff val="100859"/>
                    <a:satOff val="-13629"/>
                    <a:lumOff val="23879"/>
                  </a:schemeClr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>
              <a:solidFill>
                <a:schemeClr val="accent6">
                  <a:hueOff val="7068528"/>
                  <a:satOff val="-63217"/>
                  <a:lumOff val="21330"/>
                </a:schemeClr>
              </a:solidFill>
            </a:endParaRPr>
          </a:p>
          <a:p>
            <a:pPr marL="358059" indent="-358059" algn="just" defTabSz="543305">
              <a:buSzPct val="75000"/>
              <a:buChar char="•"/>
              <a:defRPr sz="2976"/>
            </a:pPr>
            <a:r>
              <a:t>Culture de l'évaluation insuffisante </a:t>
            </a:r>
            <a:r>
              <a:rPr sz="1488">
                <a:solidFill>
                  <a:schemeClr val="accent6">
                    <a:hueOff val="7068528"/>
                    <a:satOff val="-63217"/>
                    <a:lumOff val="21330"/>
                  </a:schemeClr>
                </a:solidFill>
              </a:rPr>
              <a:t>Par les usagers et les familles (absence de co-construction)</a:t>
            </a:r>
          </a:p>
          <a:p>
            <a:pPr marL="358059" indent="-358059" algn="just" defTabSz="543305">
              <a:buSzPct val="75000"/>
              <a:buChar char="•"/>
              <a:defRPr sz="2976"/>
            </a:pPr>
            <a:endParaRPr sz="1488">
              <a:solidFill>
                <a:schemeClr val="accent6">
                  <a:hueOff val="7068528"/>
                  <a:satOff val="-63217"/>
                  <a:lumOff val="21330"/>
                </a:schemeClr>
              </a:solidFill>
            </a:endParaRPr>
          </a:p>
          <a:p>
            <a:pPr marL="358059" indent="-358059" algn="just" defTabSz="543305">
              <a:buSzPct val="75000"/>
              <a:buChar char="•"/>
              <a:defRPr sz="2976"/>
            </a:pPr>
            <a:endParaRPr sz="1488">
              <a:solidFill>
                <a:schemeClr val="accent6">
                  <a:hueOff val="7068528"/>
                  <a:satOff val="-63217"/>
                  <a:lumOff val="21330"/>
                </a:schemeClr>
              </a:solidFill>
            </a:endParaRPr>
          </a:p>
          <a:p>
            <a:pPr marL="358059" indent="-358059" algn="just" defTabSz="543305">
              <a:buSzPct val="75000"/>
              <a:buChar char="•"/>
              <a:defRPr sz="2976"/>
            </a:pPr>
            <a:endParaRPr sz="1488">
              <a:solidFill>
                <a:schemeClr val="accent6">
                  <a:hueOff val="7068528"/>
                  <a:satOff val="-63217"/>
                  <a:lumOff val="21330"/>
                </a:schemeClr>
              </a:solidFill>
            </a:endParaRPr>
          </a:p>
          <a:p>
            <a:pPr marL="358059" indent="-358059" algn="just" defTabSz="543305">
              <a:buSzPct val="75000"/>
              <a:buChar char="•"/>
              <a:defRPr sz="2976"/>
            </a:pPr>
            <a:endParaRPr sz="1488">
              <a:solidFill>
                <a:schemeClr val="accent6">
                  <a:hueOff val="7068528"/>
                  <a:satOff val="-63217"/>
                  <a:lumOff val="21330"/>
                </a:schemeClr>
              </a:solidFill>
            </a:endParaRPr>
          </a:p>
          <a:p>
            <a:pPr marL="358059" indent="-358059" algn="just" defTabSz="543305">
              <a:buSzPct val="75000"/>
              <a:buChar char="•"/>
              <a:defRPr sz="2976"/>
            </a:pPr>
            <a:endParaRPr sz="1488">
              <a:solidFill>
                <a:schemeClr val="accent6">
                  <a:hueOff val="7068528"/>
                  <a:satOff val="-63217"/>
                  <a:lumOff val="21330"/>
                </a:schemeClr>
              </a:solidFill>
            </a:endParaRPr>
          </a:p>
          <a:p>
            <a:pPr marL="358059" indent="-358059" algn="just" defTabSz="543305">
              <a:buSzPct val="75000"/>
              <a:buChar char="•"/>
              <a:defRPr sz="2976"/>
            </a:pPr>
            <a:endParaRPr sz="1488">
              <a:solidFill>
                <a:schemeClr val="accent6">
                  <a:hueOff val="7068528"/>
                  <a:satOff val="-63217"/>
                  <a:lumOff val="21330"/>
                </a:schemeClr>
              </a:solidFill>
            </a:endParaRPr>
          </a:p>
          <a:p>
            <a:pPr marL="358059" indent="-358059" algn="just" defTabSz="543305">
              <a:buSzPct val="75000"/>
              <a:buChar char="•"/>
              <a:defRPr sz="2976"/>
            </a:pPr>
            <a:endParaRPr sz="1488">
              <a:solidFill>
                <a:schemeClr val="accent6">
                  <a:hueOff val="7068528"/>
                  <a:satOff val="-63217"/>
                  <a:lumOff val="21330"/>
                </a:schemeClr>
              </a:solidFill>
            </a:endParaRPr>
          </a:p>
          <a:p>
            <a:pPr marL="358059" indent="-358059" algn="just" defTabSz="543305">
              <a:buSzPct val="75000"/>
              <a:buChar char="•"/>
              <a:defRPr sz="2976"/>
            </a:pPr>
            <a:endParaRPr sz="1488">
              <a:solidFill>
                <a:schemeClr val="accent6">
                  <a:hueOff val="7068528"/>
                  <a:satOff val="-63217"/>
                  <a:lumOff val="21330"/>
                </a:schemeClr>
              </a:solidFill>
            </a:endParaRPr>
          </a:p>
          <a:p>
            <a:pPr marL="358059" indent="-358059" algn="just" defTabSz="543305">
              <a:buSzPct val="75000"/>
              <a:buChar char="•"/>
              <a:defRPr sz="2976"/>
            </a:pPr>
            <a:endParaRPr sz="1488">
              <a:solidFill>
                <a:schemeClr val="accent6">
                  <a:hueOff val="7068528"/>
                  <a:satOff val="-63217"/>
                  <a:lumOff val="21330"/>
                </a:schemeClr>
              </a:solidFill>
            </a:endParaRPr>
          </a:p>
          <a:p>
            <a:pPr marL="358059" indent="-358059" algn="just" defTabSz="543305">
              <a:buSzPct val="75000"/>
              <a:buChar char="•"/>
              <a:defRPr sz="2976"/>
            </a:pPr>
            <a:endParaRPr sz="1488">
              <a:solidFill>
                <a:schemeClr val="accent6">
                  <a:hueOff val="7068528"/>
                  <a:satOff val="-63217"/>
                  <a:lumOff val="21330"/>
                </a:schemeClr>
              </a:solidFill>
            </a:endParaRPr>
          </a:p>
          <a:p>
            <a:pPr marL="358059" indent="-358059" algn="just" defTabSz="543305">
              <a:buSzPct val="75000"/>
              <a:buChar char="•"/>
              <a:defRPr sz="2976"/>
            </a:pPr>
            <a:endParaRPr sz="1488">
              <a:solidFill>
                <a:schemeClr val="accent6">
                  <a:hueOff val="7068528"/>
                  <a:satOff val="-63217"/>
                  <a:lumOff val="21330"/>
                </a:schemeClr>
              </a:solidFill>
            </a:endParaRPr>
          </a:p>
          <a:p>
            <a:pPr marL="358059" indent="-358059" algn="just" defTabSz="543305">
              <a:buSzPct val="75000"/>
              <a:buChar char="•"/>
              <a:defRPr sz="2976"/>
            </a:pPr>
            <a:endParaRPr sz="1488">
              <a:solidFill>
                <a:schemeClr val="accent6">
                  <a:hueOff val="7068528"/>
                  <a:satOff val="-63217"/>
                  <a:lumOff val="21330"/>
                </a:schemeClr>
              </a:solidFill>
            </a:endParaRPr>
          </a:p>
          <a:p>
            <a:pPr marL="358059" indent="-358059" algn="just" defTabSz="543305">
              <a:buSzPct val="75000"/>
              <a:buChar char="•"/>
              <a:defRPr sz="2976"/>
            </a:pPr>
            <a:endParaRPr sz="1488">
              <a:solidFill>
                <a:schemeClr val="accent6">
                  <a:hueOff val="7068528"/>
                  <a:satOff val="-63217"/>
                  <a:lumOff val="21330"/>
                </a:schemeClr>
              </a:solidFill>
            </a:endParaRPr>
          </a:p>
          <a:p>
            <a:pPr marL="358059" indent="-358059" algn="just" defTabSz="543305">
              <a:buSzPct val="75000"/>
              <a:buChar char="•"/>
              <a:defRPr sz="2976"/>
            </a:pPr>
            <a:endParaRPr sz="1488">
              <a:solidFill>
                <a:schemeClr val="accent6">
                  <a:hueOff val="7068528"/>
                  <a:satOff val="-63217"/>
                  <a:lumOff val="21330"/>
                </a:schemeClr>
              </a:solidFill>
            </a:endParaRPr>
          </a:p>
          <a:p>
            <a:pPr marL="358059" indent="-358059" algn="just" defTabSz="543305">
              <a:buSzPct val="75000"/>
              <a:buChar char="•"/>
              <a:defRPr sz="2976"/>
            </a:pPr>
            <a:endParaRPr sz="1488">
              <a:solidFill>
                <a:schemeClr val="accent6">
                  <a:hueOff val="7068528"/>
                  <a:satOff val="-63217"/>
                  <a:lumOff val="21330"/>
                </a:schemeClr>
              </a:solidFill>
            </a:endParaRPr>
          </a:p>
          <a:p>
            <a:pPr marL="358059" indent="-358059" algn="just" defTabSz="543305">
              <a:buSzPct val="75000"/>
              <a:buChar char="•"/>
              <a:defRPr sz="2976"/>
            </a:pPr>
            <a:endParaRPr sz="1488">
              <a:solidFill>
                <a:schemeClr val="accent6">
                  <a:hueOff val="7068528"/>
                  <a:satOff val="-63217"/>
                  <a:lumOff val="21330"/>
                </a:schemeClr>
              </a:solidFill>
            </a:endParaRPr>
          </a:p>
          <a:p>
            <a:pPr marL="358059" indent="-358059" algn="just" defTabSz="543305">
              <a:buSzPct val="75000"/>
              <a:buChar char="•"/>
              <a:defRPr sz="2976"/>
            </a:pPr>
            <a:endParaRPr sz="1488">
              <a:solidFill>
                <a:schemeClr val="accent6">
                  <a:hueOff val="7068528"/>
                  <a:satOff val="-63217"/>
                  <a:lumOff val="21330"/>
                </a:schemeClr>
              </a:solidFill>
            </a:endParaRPr>
          </a:p>
          <a:p>
            <a:pPr marL="358059" indent="-358059" algn="just" defTabSz="543305">
              <a:buSzPct val="75000"/>
              <a:buChar char="•"/>
              <a:defRPr sz="2976"/>
            </a:pPr>
            <a:endParaRPr sz="1488">
              <a:solidFill>
                <a:schemeClr val="accent6">
                  <a:hueOff val="7068528"/>
                  <a:satOff val="-63217"/>
                  <a:lumOff val="21330"/>
                </a:schemeClr>
              </a:solidFill>
            </a:endParaRPr>
          </a:p>
        </p:txBody>
      </p:sp>
      <p:pic>
        <p:nvPicPr>
          <p:cNvPr id="158" name="h600-resize_Stylized-Eval-Form.jpg" descr="h600-resize_Stylized-Eval-For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6504" y="5361163"/>
            <a:ext cx="5571792" cy="3705241"/>
          </a:xfrm>
          <a:prstGeom prst="rect">
            <a:avLst/>
          </a:prstGeom>
          <a:ln w="12700">
            <a:miter lim="400000"/>
          </a:ln>
          <a:effectLst>
            <a:outerShdw blurRad="355600" dist="197975" dir="3265342" rotWithShape="0">
              <a:srgbClr val="000000">
                <a:alpha val="60309"/>
              </a:srgbClr>
            </a:outerShdw>
          </a:effectLst>
        </p:spPr>
      </p:pic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LES C2A : UN DISPOSITIF INNOVANT EN SANTE MENTALE"/>
          <p:cNvSpPr txBox="1">
            <a:spLocks noGrp="1"/>
          </p:cNvSpPr>
          <p:nvPr>
            <p:ph type="ctrTitle"/>
          </p:nvPr>
        </p:nvSpPr>
        <p:spPr>
          <a:xfrm>
            <a:off x="1270000" y="283633"/>
            <a:ext cx="10464800" cy="2251142"/>
          </a:xfrm>
          <a:prstGeom prst="rect">
            <a:avLst/>
          </a:prstGeom>
          <a:ln w="6350">
            <a:solidFill>
              <a:srgbClr val="FFFFFF"/>
            </a:solidFill>
          </a:ln>
        </p:spPr>
        <p:txBody>
          <a:bodyPr anchor="ctr"/>
          <a:lstStyle>
            <a:lvl1pPr>
              <a:defRPr sz="5000" b="1">
                <a:solidFill>
                  <a:schemeClr val="accent6">
                    <a:hueOff val="105381"/>
                    <a:satOff val="14341"/>
                    <a:lumOff val="10801"/>
                  </a:schemeClr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LES C2A : UN DISPOSITIF INNOVANT EN SANTE MENTALE</a:t>
            </a:r>
          </a:p>
        </p:txBody>
      </p:sp>
      <p:sp>
        <p:nvSpPr>
          <p:cNvPr id="161" name="LES PRIORITÉS DU C2A"/>
          <p:cNvSpPr txBox="1">
            <a:spLocks noGrp="1"/>
          </p:cNvSpPr>
          <p:nvPr>
            <p:ph type="subTitle" idx="1"/>
          </p:nvPr>
        </p:nvSpPr>
        <p:spPr>
          <a:xfrm>
            <a:off x="1270000" y="2958835"/>
            <a:ext cx="10464800" cy="5963775"/>
          </a:xfrm>
          <a:prstGeom prst="rect">
            <a:avLst/>
          </a:prstGeom>
          <a:ln w="6350">
            <a:solidFill>
              <a:schemeClr val="accent6">
                <a:hueOff val="105381"/>
                <a:satOff val="14341"/>
                <a:lumOff val="10801"/>
              </a:schemeClr>
            </a:solidFill>
          </a:ln>
        </p:spPr>
        <p:txBody>
          <a:bodyPr anchor="ctr"/>
          <a:lstStyle/>
          <a:p>
            <a:pPr>
              <a:defRPr b="1" u="sng">
                <a:solidFill>
                  <a:schemeClr val="accent2">
                    <a:hueOff val="-1342298"/>
                    <a:satOff val="-4651"/>
                    <a:lumOff val="19617"/>
                  </a:schemeClr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LES PRIORITÉS DU C2A</a:t>
            </a:r>
          </a:p>
          <a:p>
            <a:pPr>
              <a:defRPr b="1" u="sng">
                <a:solidFill>
                  <a:schemeClr val="accent2">
                    <a:hueOff val="-1342298"/>
                    <a:satOff val="-4651"/>
                    <a:lumOff val="19617"/>
                  </a:schemeClr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  <a:p>
            <a:pPr>
              <a:defRPr b="1" u="sng">
                <a:solidFill>
                  <a:schemeClr val="accent2">
                    <a:hueOff val="-1342298"/>
                    <a:satOff val="-4651"/>
                    <a:lumOff val="19617"/>
                  </a:schemeClr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  <a:p>
            <a:pPr>
              <a:defRPr b="1" u="sng">
                <a:solidFill>
                  <a:schemeClr val="accent2">
                    <a:hueOff val="-1342298"/>
                    <a:satOff val="-4651"/>
                    <a:lumOff val="19617"/>
                  </a:schemeClr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  <a:p>
            <a:pPr>
              <a:defRPr b="1" u="sng">
                <a:solidFill>
                  <a:schemeClr val="accent2">
                    <a:hueOff val="-1342298"/>
                    <a:satOff val="-4651"/>
                    <a:lumOff val="19617"/>
                  </a:schemeClr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  <a:p>
            <a:pPr>
              <a:defRPr b="1" u="sng">
                <a:solidFill>
                  <a:schemeClr val="accent2">
                    <a:hueOff val="-1342298"/>
                    <a:satOff val="-4651"/>
                    <a:lumOff val="19617"/>
                  </a:schemeClr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  <a:p>
            <a:pPr>
              <a:defRPr b="1" u="sng">
                <a:solidFill>
                  <a:schemeClr val="accent2">
                    <a:hueOff val="-1342298"/>
                    <a:satOff val="-4651"/>
                    <a:lumOff val="19617"/>
                  </a:schemeClr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  <a:p>
            <a:pPr>
              <a:defRPr b="1" u="sng">
                <a:solidFill>
                  <a:schemeClr val="accent2">
                    <a:hueOff val="-1342298"/>
                    <a:satOff val="-4651"/>
                    <a:lumOff val="19617"/>
                  </a:schemeClr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  <a:p>
            <a:pPr>
              <a:defRPr b="1" u="sng">
                <a:solidFill>
                  <a:schemeClr val="accent2">
                    <a:hueOff val="-1342298"/>
                    <a:satOff val="-4651"/>
                    <a:lumOff val="19617"/>
                  </a:schemeClr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  <a:p>
            <a:pPr>
              <a:defRPr b="1" u="sng">
                <a:solidFill>
                  <a:schemeClr val="accent2">
                    <a:hueOff val="-1342298"/>
                    <a:satOff val="-4651"/>
                    <a:lumOff val="19617"/>
                  </a:schemeClr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  <a:p>
            <a:pPr>
              <a:defRPr b="1" u="sng">
                <a:solidFill>
                  <a:schemeClr val="accent2">
                    <a:hueOff val="-1342298"/>
                    <a:satOff val="-4651"/>
                    <a:lumOff val="19617"/>
                  </a:schemeClr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pic>
        <p:nvPicPr>
          <p:cNvPr id="162" name="panneau-priorite-ponctuelle-ab2-iz-3084.jpg" descr="panneau-priorite-ponctuelle-ab2-iz-308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6359" y="4402997"/>
            <a:ext cx="3952082" cy="3952081"/>
          </a:xfrm>
          <a:prstGeom prst="rect">
            <a:avLst/>
          </a:prstGeom>
          <a:ln w="12700">
            <a:miter lim="400000"/>
          </a:ln>
          <a:effectLst>
            <a:outerShdw blurRad="241300" dist="187588" dir="3277198" rotWithShape="0">
              <a:srgbClr val="000000">
                <a:alpha val="60315"/>
              </a:srgbClr>
            </a:outerShdw>
          </a:effectLst>
        </p:spPr>
      </p:pic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LES C2A : UN DISPOSITIF INNOVANT EN SANTE MENTALE"/>
          <p:cNvSpPr txBox="1">
            <a:spLocks noGrp="1"/>
          </p:cNvSpPr>
          <p:nvPr>
            <p:ph type="ctrTitle"/>
          </p:nvPr>
        </p:nvSpPr>
        <p:spPr>
          <a:xfrm>
            <a:off x="1270000" y="283633"/>
            <a:ext cx="10464800" cy="2251142"/>
          </a:xfrm>
          <a:prstGeom prst="rect">
            <a:avLst/>
          </a:prstGeom>
          <a:ln w="6350">
            <a:solidFill>
              <a:srgbClr val="FFFFFF"/>
            </a:solidFill>
          </a:ln>
        </p:spPr>
        <p:txBody>
          <a:bodyPr anchor="ctr"/>
          <a:lstStyle>
            <a:lvl1pPr>
              <a:defRPr sz="5000" b="1">
                <a:solidFill>
                  <a:schemeClr val="accent6">
                    <a:hueOff val="105381"/>
                    <a:satOff val="14341"/>
                    <a:lumOff val="10801"/>
                  </a:schemeClr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LES C2A : UN DISPOSITIF INNOVANT EN SANTE MENTALE</a:t>
            </a:r>
          </a:p>
        </p:txBody>
      </p:sp>
      <p:sp>
        <p:nvSpPr>
          <p:cNvPr id="165" name="LES PRIORITÉS DU C2A…"/>
          <p:cNvSpPr txBox="1">
            <a:spLocks noGrp="1"/>
          </p:cNvSpPr>
          <p:nvPr>
            <p:ph type="subTitle" idx="1"/>
          </p:nvPr>
        </p:nvSpPr>
        <p:spPr>
          <a:xfrm>
            <a:off x="1270000" y="2958835"/>
            <a:ext cx="10464800" cy="5963775"/>
          </a:xfrm>
          <a:prstGeom prst="rect">
            <a:avLst/>
          </a:prstGeom>
          <a:ln w="6350">
            <a:solidFill>
              <a:schemeClr val="accent6">
                <a:hueOff val="105381"/>
                <a:satOff val="14341"/>
                <a:lumOff val="10801"/>
              </a:schemeClr>
            </a:solidFill>
          </a:ln>
        </p:spPr>
        <p:txBody>
          <a:bodyPr anchor="ctr"/>
          <a:lstStyle/>
          <a:p>
            <a:pPr>
              <a:defRPr b="1" u="sng">
                <a:solidFill>
                  <a:schemeClr val="accent2">
                    <a:hueOff val="-1342298"/>
                    <a:satOff val="-4651"/>
                    <a:lumOff val="19617"/>
                  </a:schemeClr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LES PRIORITÉS DU C2A</a:t>
            </a:r>
          </a:p>
          <a:p>
            <a:pPr>
              <a:defRPr sz="900" b="1" u="sng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  <a:p>
            <a:pPr>
              <a:defRPr sz="1200" b="1" u="sng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  <a:p>
            <a:pPr marL="385010" indent="-385010" algn="just">
              <a:buSzPct val="75000"/>
              <a:buChar char="•"/>
            </a:pPr>
            <a:r>
              <a:t>Amélioration réelle de la qualité de vie des personnes </a:t>
            </a:r>
            <a:r>
              <a:rPr sz="1600">
                <a:solidFill>
                  <a:schemeClr val="accent6">
                    <a:hueOff val="7068528"/>
                    <a:satOff val="-63217"/>
                    <a:lumOff val="21330"/>
                  </a:schemeClr>
                </a:solidFill>
              </a:rPr>
              <a:t>Objectif prioritaire / Auto-évaluation tous les 6 mois (quantitative et qualitative)</a:t>
            </a:r>
          </a:p>
          <a:p>
            <a:pPr algn="just"/>
            <a:endParaRPr sz="1600">
              <a:solidFill>
                <a:schemeClr val="accent6">
                  <a:hueOff val="7068528"/>
                  <a:satOff val="-63217"/>
                  <a:lumOff val="21330"/>
                </a:schemeClr>
              </a:solidFill>
            </a:endParaRPr>
          </a:p>
          <a:p>
            <a:pPr algn="just">
              <a:defRPr sz="400"/>
            </a:pPr>
            <a:endParaRPr>
              <a:solidFill>
                <a:schemeClr val="accent6">
                  <a:hueOff val="7068528"/>
                  <a:satOff val="-63217"/>
                  <a:lumOff val="21330"/>
                </a:schemeClr>
              </a:solidFill>
            </a:endParaRPr>
          </a:p>
          <a:p>
            <a:pPr algn="just"/>
            <a:endParaRPr>
              <a:solidFill>
                <a:schemeClr val="accent6">
                  <a:hueOff val="7068528"/>
                  <a:satOff val="-63217"/>
                  <a:lumOff val="21330"/>
                </a:schemeClr>
              </a:solidFill>
            </a:endParaRPr>
          </a:p>
          <a:p>
            <a:pPr algn="just"/>
            <a:endParaRPr>
              <a:solidFill>
                <a:schemeClr val="accent6">
                  <a:hueOff val="7068528"/>
                  <a:satOff val="-63217"/>
                  <a:lumOff val="21330"/>
                </a:schemeClr>
              </a:solidFill>
            </a:endParaRPr>
          </a:p>
          <a:p>
            <a:pPr algn="just"/>
            <a:endParaRPr>
              <a:solidFill>
                <a:schemeClr val="accent6">
                  <a:hueOff val="7068528"/>
                  <a:satOff val="-63217"/>
                  <a:lumOff val="21330"/>
                </a:schemeClr>
              </a:solidFill>
            </a:endParaRPr>
          </a:p>
          <a:p>
            <a:pPr algn="just"/>
            <a:endParaRPr>
              <a:solidFill>
                <a:schemeClr val="accent6">
                  <a:hueOff val="7068528"/>
                  <a:satOff val="-63217"/>
                  <a:lumOff val="21330"/>
                </a:schemeClr>
              </a:solidFill>
            </a:endParaRPr>
          </a:p>
          <a:p>
            <a:pPr algn="just"/>
            <a:endParaRPr>
              <a:solidFill>
                <a:schemeClr val="accent6">
                  <a:hueOff val="7068528"/>
                  <a:satOff val="-63217"/>
                  <a:lumOff val="21330"/>
                </a:schemeClr>
              </a:solidFill>
            </a:endParaRPr>
          </a:p>
          <a:p>
            <a:pPr algn="just"/>
            <a:endParaRPr>
              <a:solidFill>
                <a:schemeClr val="accent6">
                  <a:hueOff val="7068528"/>
                  <a:satOff val="-63217"/>
                  <a:lumOff val="21330"/>
                </a:schemeClr>
              </a:solidFill>
            </a:endParaRPr>
          </a:p>
          <a:p>
            <a:pPr algn="just"/>
            <a:endParaRPr>
              <a:solidFill>
                <a:schemeClr val="accent6">
                  <a:hueOff val="7068528"/>
                  <a:satOff val="-63217"/>
                  <a:lumOff val="21330"/>
                </a:schemeClr>
              </a:solidFill>
            </a:endParaRPr>
          </a:p>
        </p:txBody>
      </p:sp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LES C2A : UN DISPOSITIF INNOVANT EN SANTE MENTALE"/>
          <p:cNvSpPr txBox="1">
            <a:spLocks noGrp="1"/>
          </p:cNvSpPr>
          <p:nvPr>
            <p:ph type="ctrTitle"/>
          </p:nvPr>
        </p:nvSpPr>
        <p:spPr>
          <a:xfrm>
            <a:off x="1270000" y="283633"/>
            <a:ext cx="10464800" cy="2251142"/>
          </a:xfrm>
          <a:prstGeom prst="rect">
            <a:avLst/>
          </a:prstGeom>
          <a:ln w="6350">
            <a:solidFill>
              <a:srgbClr val="FFFFFF"/>
            </a:solidFill>
          </a:ln>
        </p:spPr>
        <p:txBody>
          <a:bodyPr anchor="ctr"/>
          <a:lstStyle>
            <a:lvl1pPr>
              <a:defRPr sz="5000" b="1">
                <a:solidFill>
                  <a:schemeClr val="accent6">
                    <a:hueOff val="105381"/>
                    <a:satOff val="14341"/>
                    <a:lumOff val="10801"/>
                  </a:schemeClr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LES C2A : UN DISPOSITIF INNOVANT EN SANTE MENTALE</a:t>
            </a:r>
          </a:p>
        </p:txBody>
      </p:sp>
      <p:sp>
        <p:nvSpPr>
          <p:cNvPr id="168" name="LES PRIORITÉS DU C2A…"/>
          <p:cNvSpPr txBox="1">
            <a:spLocks noGrp="1"/>
          </p:cNvSpPr>
          <p:nvPr>
            <p:ph type="subTitle" idx="1"/>
          </p:nvPr>
        </p:nvSpPr>
        <p:spPr>
          <a:xfrm>
            <a:off x="1270000" y="2958835"/>
            <a:ext cx="10464800" cy="5963775"/>
          </a:xfrm>
          <a:prstGeom prst="rect">
            <a:avLst/>
          </a:prstGeom>
          <a:ln w="6350">
            <a:solidFill>
              <a:schemeClr val="accent6">
                <a:hueOff val="105381"/>
                <a:satOff val="14341"/>
                <a:lumOff val="10801"/>
              </a:schemeClr>
            </a:solidFill>
          </a:ln>
        </p:spPr>
        <p:txBody>
          <a:bodyPr anchor="ctr"/>
          <a:lstStyle/>
          <a:p>
            <a:pPr defTabSz="543305">
              <a:defRPr sz="2976" b="1" u="sng">
                <a:solidFill>
                  <a:schemeClr val="accent2">
                    <a:hueOff val="-1342298"/>
                    <a:satOff val="-4651"/>
                    <a:lumOff val="19617"/>
                  </a:schemeClr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LES PRIORITÉS DU C2A</a:t>
            </a:r>
          </a:p>
          <a:p>
            <a:pPr defTabSz="543305">
              <a:defRPr sz="837" b="1" u="sng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  <a:p>
            <a:pPr defTabSz="543305">
              <a:defRPr sz="1116" b="1" u="sng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  <a:p>
            <a:pPr marL="358059" indent="-358059" algn="just" defTabSz="543305">
              <a:buSzPct val="75000"/>
              <a:buChar char="•"/>
              <a:defRPr sz="2976"/>
            </a:pPr>
            <a:r>
              <a:t>Amélioration réelle de la qualité de vie des personnes </a:t>
            </a:r>
            <a:r>
              <a:rPr sz="1488">
                <a:solidFill>
                  <a:schemeClr val="accent6">
                    <a:hueOff val="7068528"/>
                    <a:satOff val="-63217"/>
                    <a:lumOff val="21330"/>
                  </a:schemeClr>
                </a:solidFill>
              </a:rPr>
              <a:t>Objectif prioritaire / Auto-évaluation tous les 6 mois (quantitative et qualitative)</a:t>
            </a:r>
          </a:p>
          <a:p>
            <a:pPr algn="just" defTabSz="543305">
              <a:defRPr sz="372"/>
            </a:pPr>
            <a:endParaRPr>
              <a:solidFill>
                <a:schemeClr val="accent6">
                  <a:hueOff val="7068528"/>
                  <a:satOff val="-63217"/>
                  <a:lumOff val="21330"/>
                </a:schemeClr>
              </a:solidFill>
            </a:endParaRPr>
          </a:p>
          <a:p>
            <a:pPr marL="358059" indent="-358059" algn="just" defTabSz="543305">
              <a:buSzPct val="75000"/>
              <a:buChar char="•"/>
              <a:defRPr sz="2976"/>
            </a:pPr>
            <a:r>
              <a:t>Retour à la vie sociale </a:t>
            </a:r>
            <a:r>
              <a:rPr sz="1488">
                <a:solidFill>
                  <a:schemeClr val="accent6">
                    <a:hueOff val="7068528"/>
                    <a:satOff val="-63217"/>
                    <a:lumOff val="21330"/>
                  </a:schemeClr>
                </a:solidFill>
              </a:rPr>
              <a:t>Formation, travail, vie associative, bénévolat, pair-aidance, etc. : vivre une vie satisfaisante. </a:t>
            </a:r>
            <a:endParaRPr>
              <a:solidFill>
                <a:schemeClr val="accent6">
                  <a:hueOff val="7068528"/>
                  <a:satOff val="-63217"/>
                  <a:lumOff val="21330"/>
                </a:schemeClr>
              </a:solidFill>
            </a:endParaRPr>
          </a:p>
          <a:p>
            <a:pPr algn="just" defTabSz="543305">
              <a:defRPr sz="2976"/>
            </a:pPr>
            <a:endParaRPr>
              <a:solidFill>
                <a:schemeClr val="accent6">
                  <a:hueOff val="7068528"/>
                  <a:satOff val="-63217"/>
                  <a:lumOff val="21330"/>
                </a:schemeClr>
              </a:solidFill>
            </a:endParaRPr>
          </a:p>
          <a:p>
            <a:pPr algn="just" defTabSz="543305">
              <a:defRPr sz="2976"/>
            </a:pPr>
            <a:endParaRPr>
              <a:solidFill>
                <a:schemeClr val="accent6">
                  <a:hueOff val="7068528"/>
                  <a:satOff val="-63217"/>
                  <a:lumOff val="21330"/>
                </a:schemeClr>
              </a:solidFill>
            </a:endParaRPr>
          </a:p>
          <a:p>
            <a:pPr algn="just" defTabSz="543305">
              <a:defRPr sz="2976"/>
            </a:pPr>
            <a:endParaRPr>
              <a:solidFill>
                <a:schemeClr val="accent6">
                  <a:hueOff val="7068528"/>
                  <a:satOff val="-63217"/>
                  <a:lumOff val="21330"/>
                </a:schemeClr>
              </a:solidFill>
            </a:endParaRPr>
          </a:p>
          <a:p>
            <a:pPr algn="just" defTabSz="543305">
              <a:defRPr sz="2976"/>
            </a:pPr>
            <a:endParaRPr>
              <a:solidFill>
                <a:schemeClr val="accent6">
                  <a:hueOff val="7068528"/>
                  <a:satOff val="-63217"/>
                  <a:lumOff val="21330"/>
                </a:schemeClr>
              </a:solidFill>
            </a:endParaRPr>
          </a:p>
          <a:p>
            <a:pPr algn="just" defTabSz="543305">
              <a:defRPr sz="2976"/>
            </a:pPr>
            <a:endParaRPr>
              <a:solidFill>
                <a:schemeClr val="accent6">
                  <a:hueOff val="7068528"/>
                  <a:satOff val="-63217"/>
                  <a:lumOff val="21330"/>
                </a:schemeClr>
              </a:solidFill>
            </a:endParaRPr>
          </a:p>
          <a:p>
            <a:pPr algn="just" defTabSz="543305">
              <a:defRPr sz="2976"/>
            </a:pPr>
            <a:endParaRPr>
              <a:solidFill>
                <a:schemeClr val="accent6">
                  <a:hueOff val="7068528"/>
                  <a:satOff val="-63217"/>
                  <a:lumOff val="21330"/>
                </a:schemeClr>
              </a:solidFill>
            </a:endParaRPr>
          </a:p>
          <a:p>
            <a:pPr algn="just" defTabSz="543305">
              <a:defRPr sz="2976"/>
            </a:pPr>
            <a:endParaRPr>
              <a:solidFill>
                <a:schemeClr val="accent6">
                  <a:hueOff val="7068528"/>
                  <a:satOff val="-63217"/>
                  <a:lumOff val="21330"/>
                </a:schemeClr>
              </a:solidFill>
            </a:endParaRPr>
          </a:p>
        </p:txBody>
      </p:sp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LES C2A : UN DISPOSITIF INNOVANT EN SANTE MENTALE"/>
          <p:cNvSpPr txBox="1">
            <a:spLocks noGrp="1"/>
          </p:cNvSpPr>
          <p:nvPr>
            <p:ph type="ctrTitle"/>
          </p:nvPr>
        </p:nvSpPr>
        <p:spPr>
          <a:xfrm>
            <a:off x="1270000" y="283633"/>
            <a:ext cx="10464800" cy="2251142"/>
          </a:xfrm>
          <a:prstGeom prst="rect">
            <a:avLst/>
          </a:prstGeom>
          <a:ln w="6350">
            <a:solidFill>
              <a:srgbClr val="FFFFFF"/>
            </a:solidFill>
          </a:ln>
        </p:spPr>
        <p:txBody>
          <a:bodyPr anchor="ctr"/>
          <a:lstStyle>
            <a:lvl1pPr>
              <a:defRPr sz="5000" b="1">
                <a:solidFill>
                  <a:schemeClr val="accent6">
                    <a:hueOff val="105381"/>
                    <a:satOff val="14341"/>
                    <a:lumOff val="10801"/>
                  </a:schemeClr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LES C2A : UN DISPOSITIF INNOVANT EN SANTE MENTALE</a:t>
            </a:r>
          </a:p>
        </p:txBody>
      </p:sp>
      <p:sp>
        <p:nvSpPr>
          <p:cNvPr id="171" name="LES PRIORITÉS DU C2A…"/>
          <p:cNvSpPr txBox="1">
            <a:spLocks noGrp="1"/>
          </p:cNvSpPr>
          <p:nvPr>
            <p:ph type="subTitle" idx="1"/>
          </p:nvPr>
        </p:nvSpPr>
        <p:spPr>
          <a:xfrm>
            <a:off x="1270000" y="2958835"/>
            <a:ext cx="10464800" cy="5963775"/>
          </a:xfrm>
          <a:prstGeom prst="rect">
            <a:avLst/>
          </a:prstGeom>
          <a:ln w="6350">
            <a:solidFill>
              <a:schemeClr val="accent6">
                <a:hueOff val="105381"/>
                <a:satOff val="14341"/>
                <a:lumOff val="10801"/>
              </a:schemeClr>
            </a:solidFill>
          </a:ln>
        </p:spPr>
        <p:txBody>
          <a:bodyPr anchor="ctr"/>
          <a:lstStyle/>
          <a:p>
            <a:pPr defTabSz="554990">
              <a:defRPr sz="3040" b="1" u="sng">
                <a:solidFill>
                  <a:schemeClr val="accent2">
                    <a:hueOff val="-1342298"/>
                    <a:satOff val="-4651"/>
                    <a:lumOff val="19617"/>
                  </a:schemeClr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LES PRIORITÉS DU C2A</a:t>
            </a:r>
          </a:p>
          <a:p>
            <a:pPr defTabSz="554990">
              <a:defRPr sz="855" b="1" u="sng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  <a:p>
            <a:pPr defTabSz="554990">
              <a:defRPr sz="1140" b="1" u="sng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  <a:p>
            <a:pPr marL="365760" indent="-365760" algn="just" defTabSz="554990">
              <a:buSzPct val="75000"/>
              <a:buChar char="•"/>
              <a:defRPr sz="3040"/>
            </a:pPr>
            <a:r>
              <a:t>Amélioration réelle de la qualité de vie des personnes </a:t>
            </a:r>
            <a:r>
              <a:rPr sz="1520">
                <a:solidFill>
                  <a:schemeClr val="accent6">
                    <a:hueOff val="7068528"/>
                    <a:satOff val="-63217"/>
                    <a:lumOff val="21330"/>
                  </a:schemeClr>
                </a:solidFill>
              </a:rPr>
              <a:t>Objectif prioritaire / Auto-évaluation tous les 6 mois (quantitative et qualitative)</a:t>
            </a:r>
          </a:p>
          <a:p>
            <a:pPr algn="just" defTabSz="554990">
              <a:defRPr sz="380"/>
            </a:pPr>
            <a:endParaRPr>
              <a:solidFill>
                <a:schemeClr val="accent6">
                  <a:hueOff val="7068528"/>
                  <a:satOff val="-63217"/>
                  <a:lumOff val="21330"/>
                </a:schemeClr>
              </a:solidFill>
            </a:endParaRPr>
          </a:p>
          <a:p>
            <a:pPr marL="365760" indent="-365760" algn="just" defTabSz="554990">
              <a:buSzPct val="75000"/>
              <a:buChar char="•"/>
              <a:defRPr sz="3040"/>
            </a:pPr>
            <a:r>
              <a:t>Retour à la vie sociale </a:t>
            </a:r>
            <a:r>
              <a:rPr sz="1520">
                <a:solidFill>
                  <a:schemeClr val="accent6">
                    <a:hueOff val="7068528"/>
                    <a:satOff val="-63217"/>
                    <a:lumOff val="21330"/>
                  </a:schemeClr>
                </a:solidFill>
              </a:rPr>
              <a:t>Formation, travail, vie associative, bénévolat, pair-aidance, etc. : vivre une vie satisfaisante</a:t>
            </a:r>
            <a:endParaRPr>
              <a:solidFill>
                <a:schemeClr val="accent6">
                  <a:hueOff val="7068528"/>
                  <a:satOff val="-63217"/>
                  <a:lumOff val="21330"/>
                </a:schemeClr>
              </a:solidFill>
            </a:endParaRPr>
          </a:p>
          <a:p>
            <a:pPr marL="365760" indent="-365760" algn="just" defTabSz="554990">
              <a:buSzPct val="75000"/>
              <a:buChar char="•"/>
              <a:defRPr sz="3040"/>
            </a:pPr>
            <a:r>
              <a:t>Accompagnement non médical </a:t>
            </a:r>
            <a:r>
              <a:rPr sz="1520">
                <a:solidFill>
                  <a:schemeClr val="accent6">
                    <a:hueOff val="7068528"/>
                    <a:satOff val="-63217"/>
                    <a:lumOff val="21330"/>
                  </a:schemeClr>
                </a:solidFill>
              </a:rPr>
              <a:t>Démarche de rétablissement, complémentaire des soins psychiatriques existants en CMP, en HDJ, avec un psychiatre libéral</a:t>
            </a:r>
          </a:p>
          <a:p>
            <a:pPr algn="just" defTabSz="554990">
              <a:defRPr sz="3040"/>
            </a:pPr>
            <a:endParaRPr sz="1520">
              <a:solidFill>
                <a:schemeClr val="accent6">
                  <a:hueOff val="7068528"/>
                  <a:satOff val="-63217"/>
                  <a:lumOff val="21330"/>
                </a:schemeClr>
              </a:solidFill>
            </a:endParaRPr>
          </a:p>
          <a:p>
            <a:pPr algn="just" defTabSz="554990">
              <a:defRPr sz="3040"/>
            </a:pPr>
            <a:endParaRPr sz="1520">
              <a:solidFill>
                <a:schemeClr val="accent6">
                  <a:hueOff val="7068528"/>
                  <a:satOff val="-63217"/>
                  <a:lumOff val="21330"/>
                </a:schemeClr>
              </a:solidFill>
            </a:endParaRPr>
          </a:p>
          <a:p>
            <a:pPr algn="just" defTabSz="554990">
              <a:defRPr sz="3040"/>
            </a:pPr>
            <a:endParaRPr sz="1520">
              <a:solidFill>
                <a:schemeClr val="accent6">
                  <a:hueOff val="7068528"/>
                  <a:satOff val="-63217"/>
                  <a:lumOff val="21330"/>
                </a:schemeClr>
              </a:solidFill>
            </a:endParaRPr>
          </a:p>
          <a:p>
            <a:pPr algn="just" defTabSz="554990">
              <a:defRPr sz="3040"/>
            </a:pPr>
            <a:endParaRPr sz="1520">
              <a:solidFill>
                <a:schemeClr val="accent6">
                  <a:hueOff val="7068528"/>
                  <a:satOff val="-63217"/>
                  <a:lumOff val="21330"/>
                </a:schemeClr>
              </a:solidFill>
            </a:endParaRPr>
          </a:p>
          <a:p>
            <a:pPr algn="just" defTabSz="554990">
              <a:defRPr sz="3040"/>
            </a:pPr>
            <a:endParaRPr sz="1520">
              <a:solidFill>
                <a:schemeClr val="accent6">
                  <a:hueOff val="7068528"/>
                  <a:satOff val="-63217"/>
                  <a:lumOff val="21330"/>
                </a:schemeClr>
              </a:solidFill>
            </a:endParaRPr>
          </a:p>
          <a:p>
            <a:pPr algn="just" defTabSz="554990">
              <a:defRPr sz="3040"/>
            </a:pPr>
            <a:endParaRPr sz="1520">
              <a:solidFill>
                <a:schemeClr val="accent6">
                  <a:hueOff val="7068528"/>
                  <a:satOff val="-63217"/>
                  <a:lumOff val="21330"/>
                </a:schemeClr>
              </a:solidFill>
            </a:endParaRPr>
          </a:p>
          <a:p>
            <a:pPr algn="just" defTabSz="554990">
              <a:defRPr sz="3040"/>
            </a:pPr>
            <a:endParaRPr sz="1520">
              <a:solidFill>
                <a:schemeClr val="accent6">
                  <a:hueOff val="7068528"/>
                  <a:satOff val="-63217"/>
                  <a:lumOff val="21330"/>
                </a:schemeClr>
              </a:solidFill>
            </a:endParaRPr>
          </a:p>
          <a:p>
            <a:pPr algn="just" defTabSz="554990">
              <a:defRPr sz="3040"/>
            </a:pPr>
            <a:endParaRPr sz="1520">
              <a:solidFill>
                <a:schemeClr val="accent6">
                  <a:hueOff val="7068528"/>
                  <a:satOff val="-63217"/>
                  <a:lumOff val="21330"/>
                </a:schemeClr>
              </a:solidFill>
            </a:endParaRPr>
          </a:p>
          <a:p>
            <a:pPr algn="just" defTabSz="554990">
              <a:defRPr sz="3040"/>
            </a:pPr>
            <a:endParaRPr sz="1520">
              <a:solidFill>
                <a:schemeClr val="accent6">
                  <a:hueOff val="7068528"/>
                  <a:satOff val="-63217"/>
                  <a:lumOff val="21330"/>
                </a:schemeClr>
              </a:solidFill>
            </a:endParaRPr>
          </a:p>
          <a:p>
            <a:pPr algn="just" defTabSz="554990">
              <a:defRPr sz="3040"/>
            </a:pPr>
            <a:endParaRPr sz="1520">
              <a:solidFill>
                <a:schemeClr val="accent6">
                  <a:hueOff val="7068528"/>
                  <a:satOff val="-63217"/>
                  <a:lumOff val="21330"/>
                </a:schemeClr>
              </a:solidFill>
            </a:endParaRPr>
          </a:p>
          <a:p>
            <a:pPr algn="just" defTabSz="554990">
              <a:defRPr sz="3040"/>
            </a:pPr>
            <a:endParaRPr sz="1520">
              <a:solidFill>
                <a:schemeClr val="accent6">
                  <a:hueOff val="7068528"/>
                  <a:satOff val="-63217"/>
                  <a:lumOff val="21330"/>
                </a:schemeClr>
              </a:solidFill>
            </a:endParaRPr>
          </a:p>
        </p:txBody>
      </p:sp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LES C2A : UN DISPOSITIF INNOVANT EN SANTE MENTALE"/>
          <p:cNvSpPr txBox="1">
            <a:spLocks noGrp="1"/>
          </p:cNvSpPr>
          <p:nvPr>
            <p:ph type="ctrTitle"/>
          </p:nvPr>
        </p:nvSpPr>
        <p:spPr>
          <a:xfrm>
            <a:off x="1270000" y="283633"/>
            <a:ext cx="10464800" cy="2251142"/>
          </a:xfrm>
          <a:prstGeom prst="rect">
            <a:avLst/>
          </a:prstGeom>
          <a:ln w="6350">
            <a:solidFill>
              <a:srgbClr val="FFFFFF"/>
            </a:solidFill>
          </a:ln>
        </p:spPr>
        <p:txBody>
          <a:bodyPr anchor="ctr"/>
          <a:lstStyle>
            <a:lvl1pPr>
              <a:defRPr sz="5000" b="1">
                <a:solidFill>
                  <a:schemeClr val="accent6">
                    <a:hueOff val="105381"/>
                    <a:satOff val="14341"/>
                    <a:lumOff val="10801"/>
                  </a:schemeClr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LES C2A : UN DISPOSITIF INNOVANT EN SANTE MENTALE</a:t>
            </a:r>
          </a:p>
        </p:txBody>
      </p:sp>
      <p:sp>
        <p:nvSpPr>
          <p:cNvPr id="174" name="LES PRIORITÉS DU C2A…"/>
          <p:cNvSpPr txBox="1">
            <a:spLocks noGrp="1"/>
          </p:cNvSpPr>
          <p:nvPr>
            <p:ph type="subTitle" idx="1"/>
          </p:nvPr>
        </p:nvSpPr>
        <p:spPr>
          <a:xfrm>
            <a:off x="1270000" y="2958835"/>
            <a:ext cx="10464800" cy="5963775"/>
          </a:xfrm>
          <a:prstGeom prst="rect">
            <a:avLst/>
          </a:prstGeom>
          <a:ln w="6350">
            <a:solidFill>
              <a:schemeClr val="accent6">
                <a:hueOff val="105381"/>
                <a:satOff val="14341"/>
                <a:lumOff val="10801"/>
              </a:schemeClr>
            </a:solidFill>
          </a:ln>
        </p:spPr>
        <p:txBody>
          <a:bodyPr anchor="ctr"/>
          <a:lstStyle/>
          <a:p>
            <a:pPr defTabSz="554990">
              <a:defRPr sz="3040" b="1" u="sng">
                <a:solidFill>
                  <a:schemeClr val="accent2">
                    <a:hueOff val="-1342298"/>
                    <a:satOff val="-4651"/>
                    <a:lumOff val="19617"/>
                  </a:schemeClr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LES PRIORITÉS DU C2A</a:t>
            </a:r>
          </a:p>
          <a:p>
            <a:pPr defTabSz="554990">
              <a:defRPr sz="855" b="1" u="sng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  <a:p>
            <a:pPr defTabSz="554990">
              <a:defRPr sz="1140" b="1" u="sng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  <a:p>
            <a:pPr marL="365760" indent="-365760" algn="just" defTabSz="554990">
              <a:buSzPct val="75000"/>
              <a:buChar char="•"/>
              <a:defRPr sz="3040"/>
            </a:pPr>
            <a:r>
              <a:t>Amélioration réelle de la qualité de vie des personnes </a:t>
            </a:r>
            <a:r>
              <a:rPr sz="1520">
                <a:solidFill>
                  <a:schemeClr val="accent6">
                    <a:hueOff val="7068528"/>
                    <a:satOff val="-63217"/>
                    <a:lumOff val="21330"/>
                  </a:schemeClr>
                </a:solidFill>
              </a:rPr>
              <a:t>Auto-évaluation tous les 6 mois (quantitative et qualitative)</a:t>
            </a:r>
          </a:p>
          <a:p>
            <a:pPr algn="just" defTabSz="554990">
              <a:defRPr sz="380"/>
            </a:pPr>
            <a:endParaRPr>
              <a:solidFill>
                <a:schemeClr val="accent6">
                  <a:hueOff val="7068528"/>
                  <a:satOff val="-63217"/>
                  <a:lumOff val="21330"/>
                </a:schemeClr>
              </a:solidFill>
            </a:endParaRPr>
          </a:p>
          <a:p>
            <a:pPr marL="365760" indent="-365760" algn="just" defTabSz="554990">
              <a:buSzPct val="75000"/>
              <a:buChar char="•"/>
              <a:defRPr sz="3040"/>
            </a:pPr>
            <a:r>
              <a:t>Retour à la vie sociale </a:t>
            </a:r>
            <a:r>
              <a:rPr sz="1520">
                <a:solidFill>
                  <a:schemeClr val="accent6">
                    <a:hueOff val="7068528"/>
                    <a:satOff val="-63217"/>
                    <a:lumOff val="21330"/>
                  </a:schemeClr>
                </a:solidFill>
              </a:rPr>
              <a:t>Formation, travail, vie associative, bénévolat, pair-aidance, etc. : vivre une vie satisfaisante. </a:t>
            </a:r>
            <a:endParaRPr>
              <a:solidFill>
                <a:schemeClr val="accent6">
                  <a:hueOff val="7068528"/>
                  <a:satOff val="-63217"/>
                  <a:lumOff val="21330"/>
                </a:schemeClr>
              </a:solidFill>
            </a:endParaRPr>
          </a:p>
          <a:p>
            <a:pPr marL="365760" indent="-365760" algn="just" defTabSz="554990">
              <a:buSzPct val="75000"/>
              <a:buChar char="•"/>
              <a:defRPr sz="3040"/>
            </a:pPr>
            <a:r>
              <a:t>Accompagnement non médical </a:t>
            </a:r>
            <a:r>
              <a:rPr sz="1520">
                <a:solidFill>
                  <a:schemeClr val="accent6">
                    <a:hueOff val="7068528"/>
                    <a:satOff val="-63217"/>
                    <a:lumOff val="21330"/>
                  </a:schemeClr>
                </a:solidFill>
              </a:rPr>
              <a:t>Démarche de rétablissement, complémentaire des soins psychiatriques existants en CMP, en HDJ, avec un psychiatre libéral</a:t>
            </a:r>
          </a:p>
          <a:p>
            <a:pPr marL="365760" indent="-365760" algn="just" defTabSz="554990">
              <a:buSzPct val="75000"/>
              <a:buChar char="•"/>
              <a:defRPr sz="3040"/>
            </a:pPr>
            <a:r>
              <a:t>Centré sur la personne et son projet de vie </a:t>
            </a:r>
            <a:r>
              <a:rPr sz="1520">
                <a:solidFill>
                  <a:schemeClr val="accent6">
                    <a:hueOff val="7068528"/>
                    <a:satOff val="-63217"/>
                    <a:lumOff val="21330"/>
                  </a:schemeClr>
                </a:solidFill>
              </a:rPr>
              <a:t>Démarche holistique /Développement personnel / Promotion de la santé / Prévention</a:t>
            </a:r>
          </a:p>
          <a:p>
            <a:pPr algn="just" defTabSz="554990">
              <a:defRPr sz="3040"/>
            </a:pPr>
            <a:endParaRPr sz="1520">
              <a:solidFill>
                <a:schemeClr val="accent6">
                  <a:hueOff val="7068528"/>
                  <a:satOff val="-63217"/>
                  <a:lumOff val="21330"/>
                </a:schemeClr>
              </a:solidFill>
            </a:endParaRPr>
          </a:p>
          <a:p>
            <a:pPr algn="just" defTabSz="554990">
              <a:defRPr sz="3040"/>
            </a:pPr>
            <a:endParaRPr sz="1520">
              <a:solidFill>
                <a:schemeClr val="accent6">
                  <a:hueOff val="7068528"/>
                  <a:satOff val="-63217"/>
                  <a:lumOff val="21330"/>
                </a:schemeClr>
              </a:solidFill>
            </a:endParaRPr>
          </a:p>
          <a:p>
            <a:pPr algn="just" defTabSz="554990">
              <a:defRPr sz="3040"/>
            </a:pPr>
            <a:endParaRPr sz="1520">
              <a:solidFill>
                <a:schemeClr val="accent6">
                  <a:hueOff val="7068528"/>
                  <a:satOff val="-63217"/>
                  <a:lumOff val="21330"/>
                </a:schemeClr>
              </a:solidFill>
            </a:endParaRPr>
          </a:p>
          <a:p>
            <a:pPr algn="just" defTabSz="554990">
              <a:defRPr sz="3040"/>
            </a:pPr>
            <a:endParaRPr sz="1520">
              <a:solidFill>
                <a:schemeClr val="accent6">
                  <a:hueOff val="7068528"/>
                  <a:satOff val="-63217"/>
                  <a:lumOff val="21330"/>
                </a:schemeClr>
              </a:solidFill>
            </a:endParaRPr>
          </a:p>
          <a:p>
            <a:pPr algn="just" defTabSz="554990">
              <a:defRPr sz="3040"/>
            </a:pPr>
            <a:endParaRPr sz="1520">
              <a:solidFill>
                <a:schemeClr val="accent6">
                  <a:hueOff val="7068528"/>
                  <a:satOff val="-63217"/>
                  <a:lumOff val="21330"/>
                </a:schemeClr>
              </a:solidFill>
            </a:endParaRPr>
          </a:p>
          <a:p>
            <a:pPr algn="just" defTabSz="554990">
              <a:defRPr sz="3040"/>
            </a:pPr>
            <a:endParaRPr sz="1520">
              <a:solidFill>
                <a:schemeClr val="accent6">
                  <a:hueOff val="7068528"/>
                  <a:satOff val="-63217"/>
                  <a:lumOff val="21330"/>
                </a:schemeClr>
              </a:solidFill>
            </a:endParaRPr>
          </a:p>
          <a:p>
            <a:pPr algn="just" defTabSz="554990">
              <a:defRPr sz="3040"/>
            </a:pPr>
            <a:endParaRPr sz="1520">
              <a:solidFill>
                <a:schemeClr val="accent6">
                  <a:hueOff val="7068528"/>
                  <a:satOff val="-63217"/>
                  <a:lumOff val="21330"/>
                </a:schemeClr>
              </a:solidFill>
            </a:endParaRPr>
          </a:p>
          <a:p>
            <a:pPr algn="just" defTabSz="554990">
              <a:defRPr sz="3040"/>
            </a:pPr>
            <a:endParaRPr sz="1520">
              <a:solidFill>
                <a:schemeClr val="accent6">
                  <a:hueOff val="7068528"/>
                  <a:satOff val="-63217"/>
                  <a:lumOff val="21330"/>
                </a:schemeClr>
              </a:solidFill>
            </a:endParaRPr>
          </a:p>
        </p:txBody>
      </p:sp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LES C2A : UN DISPOSITIF INNOVANT EN SANTE MENTALE"/>
          <p:cNvSpPr txBox="1">
            <a:spLocks noGrp="1"/>
          </p:cNvSpPr>
          <p:nvPr>
            <p:ph type="ctrTitle"/>
          </p:nvPr>
        </p:nvSpPr>
        <p:spPr>
          <a:xfrm>
            <a:off x="1270000" y="283633"/>
            <a:ext cx="10464800" cy="2251142"/>
          </a:xfrm>
          <a:prstGeom prst="rect">
            <a:avLst/>
          </a:prstGeom>
          <a:ln w="6350">
            <a:solidFill>
              <a:srgbClr val="FFFFFF"/>
            </a:solidFill>
          </a:ln>
        </p:spPr>
        <p:txBody>
          <a:bodyPr anchor="ctr"/>
          <a:lstStyle>
            <a:lvl1pPr>
              <a:defRPr sz="5000" b="1">
                <a:solidFill>
                  <a:schemeClr val="accent6">
                    <a:hueOff val="105381"/>
                    <a:satOff val="14341"/>
                    <a:lumOff val="10801"/>
                  </a:schemeClr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LES C2A : UN DISPOSITIF INNOVANT EN SANTE MENTALE</a:t>
            </a:r>
          </a:p>
        </p:txBody>
      </p:sp>
      <p:sp>
        <p:nvSpPr>
          <p:cNvPr id="177" name="LES PRIORITÉS DU C2A…"/>
          <p:cNvSpPr txBox="1">
            <a:spLocks noGrp="1"/>
          </p:cNvSpPr>
          <p:nvPr>
            <p:ph type="subTitle" idx="1"/>
          </p:nvPr>
        </p:nvSpPr>
        <p:spPr>
          <a:xfrm>
            <a:off x="1270000" y="2958835"/>
            <a:ext cx="10464800" cy="5963775"/>
          </a:xfrm>
          <a:prstGeom prst="rect">
            <a:avLst/>
          </a:prstGeom>
          <a:ln w="6350">
            <a:solidFill>
              <a:schemeClr val="accent6">
                <a:hueOff val="105381"/>
                <a:satOff val="14341"/>
                <a:lumOff val="10801"/>
              </a:schemeClr>
            </a:solidFill>
          </a:ln>
        </p:spPr>
        <p:txBody>
          <a:bodyPr anchor="ctr"/>
          <a:lstStyle/>
          <a:p>
            <a:pPr defTabSz="578358">
              <a:defRPr sz="3168" b="1" u="sng">
                <a:solidFill>
                  <a:schemeClr val="accent2">
                    <a:hueOff val="-1342298"/>
                    <a:satOff val="-4651"/>
                    <a:lumOff val="19617"/>
                  </a:schemeClr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LES PRIORITÉS DU C2A</a:t>
            </a:r>
          </a:p>
          <a:p>
            <a:pPr defTabSz="578358">
              <a:defRPr sz="891" b="1" u="sng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  <a:p>
            <a:pPr defTabSz="578358">
              <a:defRPr sz="1188" b="1" u="sng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  <a:p>
            <a:pPr marL="381160" indent="-381160" algn="just" defTabSz="578358">
              <a:buSzPct val="75000"/>
              <a:buChar char="•"/>
              <a:defRPr sz="3168"/>
            </a:pPr>
            <a:r>
              <a:t>Amélioration réelle de la qualité de vie des personnes </a:t>
            </a:r>
            <a:r>
              <a:rPr sz="1584">
                <a:solidFill>
                  <a:schemeClr val="accent6">
                    <a:hueOff val="7068528"/>
                    <a:satOff val="-63217"/>
                    <a:lumOff val="21330"/>
                  </a:schemeClr>
                </a:solidFill>
              </a:rPr>
              <a:t>Auto-évaluation tous les 6 mois (quantitative et qualitative)</a:t>
            </a:r>
          </a:p>
          <a:p>
            <a:pPr algn="just" defTabSz="578358">
              <a:defRPr sz="396"/>
            </a:pPr>
            <a:endParaRPr>
              <a:solidFill>
                <a:schemeClr val="accent6">
                  <a:hueOff val="7068528"/>
                  <a:satOff val="-63217"/>
                  <a:lumOff val="21330"/>
                </a:schemeClr>
              </a:solidFill>
            </a:endParaRPr>
          </a:p>
          <a:p>
            <a:pPr marL="381160" indent="-381160" algn="just" defTabSz="578358">
              <a:buSzPct val="75000"/>
              <a:buChar char="•"/>
              <a:defRPr sz="3168"/>
            </a:pPr>
            <a:r>
              <a:t>Retour à la vie sociale </a:t>
            </a:r>
            <a:r>
              <a:rPr sz="1584">
                <a:solidFill>
                  <a:schemeClr val="accent6">
                    <a:hueOff val="7068528"/>
                    <a:satOff val="-63217"/>
                    <a:lumOff val="21330"/>
                  </a:schemeClr>
                </a:solidFill>
              </a:rPr>
              <a:t>Formation, travail, vie associative, bénévolat, pair-aidance, etc. : vivre une vie satisfaisante. </a:t>
            </a:r>
            <a:endParaRPr>
              <a:solidFill>
                <a:schemeClr val="accent6">
                  <a:hueOff val="7068528"/>
                  <a:satOff val="-63217"/>
                  <a:lumOff val="21330"/>
                </a:schemeClr>
              </a:solidFill>
            </a:endParaRPr>
          </a:p>
          <a:p>
            <a:pPr marL="381160" indent="-381160" algn="just" defTabSz="578358">
              <a:buSzPct val="75000"/>
              <a:buChar char="•"/>
              <a:defRPr sz="3168"/>
            </a:pPr>
            <a:r>
              <a:t>Accompagnement non médical </a:t>
            </a:r>
            <a:r>
              <a:rPr sz="1584">
                <a:solidFill>
                  <a:schemeClr val="accent6">
                    <a:hueOff val="7068528"/>
                    <a:satOff val="-63217"/>
                    <a:lumOff val="21330"/>
                  </a:schemeClr>
                </a:solidFill>
              </a:rPr>
              <a:t>Démarche de rétablissement, complémentaire des soins psychiatriques existants en CMP, en HDJ, avec un psychiatre libéral</a:t>
            </a:r>
          </a:p>
          <a:p>
            <a:pPr marL="381160" indent="-381160" algn="just" defTabSz="578358">
              <a:buSzPct val="75000"/>
              <a:buChar char="•"/>
              <a:defRPr sz="3168"/>
            </a:pPr>
            <a:r>
              <a:t>Centré sur la personne et son projet de vie </a:t>
            </a:r>
            <a:r>
              <a:rPr sz="1584">
                <a:solidFill>
                  <a:schemeClr val="accent6">
                    <a:hueOff val="7068528"/>
                    <a:satOff val="-63217"/>
                    <a:lumOff val="21330"/>
                  </a:schemeClr>
                </a:solidFill>
              </a:rPr>
              <a:t>Développement personnel / Promotion de la santé / Prévention</a:t>
            </a:r>
          </a:p>
          <a:p>
            <a:pPr marL="381160" indent="-381160" algn="just" defTabSz="578358">
              <a:buSzPct val="75000"/>
              <a:buChar char="•"/>
              <a:defRPr sz="3168"/>
            </a:pPr>
            <a:r>
              <a:t>Relations horizontales / Co-construction / Entraide </a:t>
            </a:r>
            <a:r>
              <a:rPr sz="1584">
                <a:solidFill>
                  <a:schemeClr val="accent6">
                    <a:hueOff val="7068528"/>
                    <a:satOff val="-63217"/>
                    <a:lumOff val="21330"/>
                  </a:schemeClr>
                </a:solidFill>
              </a:rPr>
              <a:t>Evaluation du C2A par les usagers et les familles</a:t>
            </a:r>
          </a:p>
          <a:p>
            <a:pPr algn="just" defTabSz="578358">
              <a:defRPr sz="3168"/>
            </a:pPr>
            <a:endParaRPr sz="1584">
              <a:solidFill>
                <a:schemeClr val="accent6">
                  <a:hueOff val="7068528"/>
                  <a:satOff val="-63217"/>
                  <a:lumOff val="21330"/>
                </a:schemeClr>
              </a:solidFill>
            </a:endParaRPr>
          </a:p>
          <a:p>
            <a:pPr algn="just" defTabSz="578358">
              <a:defRPr sz="3168"/>
            </a:pPr>
            <a:endParaRPr sz="1584">
              <a:solidFill>
                <a:schemeClr val="accent6">
                  <a:hueOff val="7068528"/>
                  <a:satOff val="-63217"/>
                  <a:lumOff val="21330"/>
                </a:schemeClr>
              </a:solidFill>
            </a:endParaRPr>
          </a:p>
        </p:txBody>
      </p:sp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LES C2A : UN DISPOSITIF INNOVANT EN SANTE MENTALE"/>
          <p:cNvSpPr txBox="1">
            <a:spLocks noGrp="1"/>
          </p:cNvSpPr>
          <p:nvPr>
            <p:ph type="ctrTitle"/>
          </p:nvPr>
        </p:nvSpPr>
        <p:spPr>
          <a:xfrm>
            <a:off x="1270000" y="283633"/>
            <a:ext cx="10464800" cy="2251142"/>
          </a:xfrm>
          <a:prstGeom prst="rect">
            <a:avLst/>
          </a:prstGeom>
          <a:ln w="6350">
            <a:solidFill>
              <a:srgbClr val="FFFFFF"/>
            </a:solidFill>
          </a:ln>
        </p:spPr>
        <p:txBody>
          <a:bodyPr anchor="ctr"/>
          <a:lstStyle>
            <a:lvl1pPr>
              <a:defRPr sz="5000" b="1">
                <a:solidFill>
                  <a:schemeClr val="accent6">
                    <a:hueOff val="105381"/>
                    <a:satOff val="14341"/>
                    <a:lumOff val="10801"/>
                  </a:schemeClr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LES C2A : UN DISPOSITIF INNOVANT EN SANTE MENTALE</a:t>
            </a:r>
          </a:p>
        </p:txBody>
      </p:sp>
      <p:sp>
        <p:nvSpPr>
          <p:cNvPr id="180" name="LES PRIORITÉS DU C2A…"/>
          <p:cNvSpPr txBox="1">
            <a:spLocks noGrp="1"/>
          </p:cNvSpPr>
          <p:nvPr>
            <p:ph type="subTitle" idx="1"/>
          </p:nvPr>
        </p:nvSpPr>
        <p:spPr>
          <a:xfrm>
            <a:off x="1270000" y="2958835"/>
            <a:ext cx="10464800" cy="6165718"/>
          </a:xfrm>
          <a:prstGeom prst="rect">
            <a:avLst/>
          </a:prstGeom>
          <a:ln w="6350">
            <a:solidFill>
              <a:schemeClr val="accent6">
                <a:hueOff val="105381"/>
                <a:satOff val="14341"/>
                <a:lumOff val="10801"/>
              </a:schemeClr>
            </a:solidFill>
          </a:ln>
        </p:spPr>
        <p:txBody>
          <a:bodyPr anchor="ctr"/>
          <a:lstStyle/>
          <a:p>
            <a:pPr>
              <a:defRPr b="1" u="sng">
                <a:solidFill>
                  <a:schemeClr val="accent2">
                    <a:hueOff val="-1342298"/>
                    <a:satOff val="-4651"/>
                    <a:lumOff val="19617"/>
                  </a:schemeClr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LES PRIORITÉS DU C2A</a:t>
            </a:r>
          </a:p>
          <a:p>
            <a:pPr>
              <a:defRPr sz="900" b="1" u="sng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  <a:p>
            <a:pPr>
              <a:defRPr sz="1200" b="1" u="sng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  <a:p>
            <a:pPr marL="385010" indent="-385010" algn="just">
              <a:buSzPct val="75000"/>
              <a:buChar char="•"/>
            </a:pPr>
            <a:r>
              <a:t>Amélioration réelle de la qualité de vie des personnes </a:t>
            </a:r>
            <a:r>
              <a:rPr sz="1600">
                <a:solidFill>
                  <a:schemeClr val="accent6">
                    <a:hueOff val="7068528"/>
                    <a:satOff val="-63217"/>
                    <a:lumOff val="21330"/>
                  </a:schemeClr>
                </a:solidFill>
              </a:rPr>
              <a:t>Auto-évaluation tous les 6 mois (quantitative et qualitative)</a:t>
            </a:r>
          </a:p>
          <a:p>
            <a:pPr algn="just">
              <a:defRPr sz="400"/>
            </a:pPr>
            <a:endParaRPr>
              <a:solidFill>
                <a:schemeClr val="accent6">
                  <a:hueOff val="7068528"/>
                  <a:satOff val="-63217"/>
                  <a:lumOff val="21330"/>
                </a:schemeClr>
              </a:solidFill>
            </a:endParaRPr>
          </a:p>
          <a:p>
            <a:pPr marL="385010" indent="-385010" algn="just">
              <a:buSzPct val="75000"/>
              <a:buChar char="•"/>
            </a:pPr>
            <a:r>
              <a:t>Retour à la vie sociale </a:t>
            </a:r>
            <a:r>
              <a:rPr sz="1600">
                <a:solidFill>
                  <a:schemeClr val="accent6">
                    <a:hueOff val="7068528"/>
                    <a:satOff val="-63217"/>
                    <a:lumOff val="21330"/>
                  </a:schemeClr>
                </a:solidFill>
              </a:rPr>
              <a:t>Formation, travail, vie associative, bénévolat, pair-aidance, etc. : vivre une vie satisfaisante. </a:t>
            </a:r>
            <a:endParaRPr>
              <a:solidFill>
                <a:schemeClr val="accent6">
                  <a:hueOff val="7068528"/>
                  <a:satOff val="-63217"/>
                  <a:lumOff val="21330"/>
                </a:schemeClr>
              </a:solidFill>
            </a:endParaRPr>
          </a:p>
          <a:p>
            <a:pPr marL="385010" indent="-385010" algn="just">
              <a:buSzPct val="75000"/>
              <a:buChar char="•"/>
            </a:pPr>
            <a:r>
              <a:t>Accompagnement non médical </a:t>
            </a:r>
            <a:r>
              <a:rPr sz="1600">
                <a:solidFill>
                  <a:schemeClr val="accent6">
                    <a:hueOff val="7068528"/>
                    <a:satOff val="-63217"/>
                    <a:lumOff val="21330"/>
                  </a:schemeClr>
                </a:solidFill>
              </a:rPr>
              <a:t>Démarche de rétablissement, complémentaire des soins psychiatriques existants en CMP, en HDJ, avec un psychiatre libéral</a:t>
            </a:r>
          </a:p>
          <a:p>
            <a:pPr marL="385010" indent="-385010" algn="just">
              <a:buSzPct val="75000"/>
              <a:buChar char="•"/>
            </a:pPr>
            <a:r>
              <a:t>Centré sur la personne et son projet de vie </a:t>
            </a:r>
            <a:r>
              <a:rPr sz="1600">
                <a:solidFill>
                  <a:schemeClr val="accent6">
                    <a:hueOff val="7068528"/>
                    <a:satOff val="-63217"/>
                    <a:lumOff val="21330"/>
                  </a:schemeClr>
                </a:solidFill>
              </a:rPr>
              <a:t>Développement personnel / Promotion de la santé / Prévention</a:t>
            </a:r>
          </a:p>
          <a:p>
            <a:pPr marL="385010" indent="-385010" algn="just">
              <a:buSzPct val="75000"/>
              <a:buChar char="•"/>
            </a:pPr>
            <a:r>
              <a:t>Relations horizontales / Co-construction / Entraide </a:t>
            </a:r>
            <a:r>
              <a:rPr sz="1600">
                <a:solidFill>
                  <a:schemeClr val="accent6">
                    <a:hueOff val="7068528"/>
                    <a:satOff val="-63217"/>
                    <a:lumOff val="21330"/>
                  </a:schemeClr>
                </a:solidFill>
              </a:rPr>
              <a:t>Evaluation du C2A par les usagers et les familles</a:t>
            </a:r>
          </a:p>
          <a:p>
            <a:pPr marL="385010" indent="-385010" algn="just">
              <a:buSzPct val="75000"/>
              <a:buChar char="•"/>
            </a:pPr>
            <a:r>
              <a:t>Prise en compte des recherches en santé mentale </a:t>
            </a:r>
            <a:r>
              <a:rPr sz="1600">
                <a:solidFill>
                  <a:schemeClr val="accent6">
                    <a:hueOff val="7068528"/>
                    <a:satOff val="-63217"/>
                    <a:lumOff val="21330"/>
                  </a:schemeClr>
                </a:solidFill>
              </a:rPr>
              <a:t>Choix d’outils validées (rétablissement, soutien au pouvoir d’agir des usagers, l’ETP, entraînement aux habiletés sociales, stimulation cognitive, activité physique adaptée, case management, TCC de 3ème vague, méditation de pleine conscience) / Présence d’une attachée de recherche clinique (évaluation)</a:t>
            </a:r>
          </a:p>
        </p:txBody>
      </p:sp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LES C2A : UN DISPOSITIF INNOVANT EN SANTE MENTALE"/>
          <p:cNvSpPr txBox="1">
            <a:spLocks noGrp="1"/>
          </p:cNvSpPr>
          <p:nvPr>
            <p:ph type="ctrTitle"/>
          </p:nvPr>
        </p:nvSpPr>
        <p:spPr>
          <a:xfrm>
            <a:off x="1270000" y="283633"/>
            <a:ext cx="10464800" cy="2251142"/>
          </a:xfrm>
          <a:prstGeom prst="rect">
            <a:avLst/>
          </a:prstGeom>
          <a:ln w="6350">
            <a:solidFill>
              <a:srgbClr val="FFFFFF"/>
            </a:solidFill>
          </a:ln>
        </p:spPr>
        <p:txBody>
          <a:bodyPr anchor="ctr"/>
          <a:lstStyle>
            <a:lvl1pPr>
              <a:defRPr sz="5000" b="1">
                <a:solidFill>
                  <a:schemeClr val="accent6">
                    <a:hueOff val="105381"/>
                    <a:satOff val="14341"/>
                    <a:lumOff val="10801"/>
                  </a:schemeClr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LES C2A : UN DISPOSITIF INNOVANT EN SANTE MENTALE</a:t>
            </a:r>
          </a:p>
        </p:txBody>
      </p:sp>
      <p:sp>
        <p:nvSpPr>
          <p:cNvPr id="183" name="LES PRIORITÉS DU C2A…"/>
          <p:cNvSpPr txBox="1">
            <a:spLocks noGrp="1"/>
          </p:cNvSpPr>
          <p:nvPr>
            <p:ph type="subTitle" idx="1"/>
          </p:nvPr>
        </p:nvSpPr>
        <p:spPr>
          <a:xfrm>
            <a:off x="1270000" y="2891102"/>
            <a:ext cx="10464800" cy="6701764"/>
          </a:xfrm>
          <a:prstGeom prst="rect">
            <a:avLst/>
          </a:prstGeom>
          <a:ln w="6350">
            <a:solidFill>
              <a:schemeClr val="accent6">
                <a:hueOff val="105381"/>
                <a:satOff val="14341"/>
                <a:lumOff val="10801"/>
              </a:schemeClr>
            </a:solidFill>
          </a:ln>
        </p:spPr>
        <p:txBody>
          <a:bodyPr anchor="ctr"/>
          <a:lstStyle/>
          <a:p>
            <a:pPr>
              <a:defRPr b="1" u="sng">
                <a:solidFill>
                  <a:schemeClr val="accent2">
                    <a:hueOff val="-1342298"/>
                    <a:satOff val="-4651"/>
                    <a:lumOff val="19617"/>
                  </a:schemeClr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LES PRIORITÉS DU C2A</a:t>
            </a:r>
          </a:p>
          <a:p>
            <a:pPr>
              <a:defRPr sz="900" b="1" u="sng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  <a:p>
            <a:pPr>
              <a:defRPr sz="1200" b="1" u="sng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  <a:p>
            <a:pPr marL="385010" indent="-385010" algn="just">
              <a:buSzPct val="75000"/>
              <a:buChar char="•"/>
            </a:pPr>
            <a:r>
              <a:t>Amélioration réelle de la qualité de vie des personnes </a:t>
            </a:r>
            <a:r>
              <a:rPr sz="1600">
                <a:solidFill>
                  <a:schemeClr val="accent6">
                    <a:hueOff val="7068528"/>
                    <a:satOff val="-63217"/>
                    <a:lumOff val="21330"/>
                  </a:schemeClr>
                </a:solidFill>
              </a:rPr>
              <a:t>Auto-évaluation tous les 6 mois (quantitative et qualitative)</a:t>
            </a:r>
          </a:p>
          <a:p>
            <a:pPr algn="just">
              <a:defRPr sz="400"/>
            </a:pPr>
            <a:endParaRPr>
              <a:solidFill>
                <a:schemeClr val="accent6">
                  <a:hueOff val="7068528"/>
                  <a:satOff val="-63217"/>
                  <a:lumOff val="21330"/>
                </a:schemeClr>
              </a:solidFill>
            </a:endParaRPr>
          </a:p>
          <a:p>
            <a:pPr marL="385010" indent="-385010" algn="just">
              <a:buSzPct val="75000"/>
              <a:buChar char="•"/>
            </a:pPr>
            <a:r>
              <a:t>Retour à la vie sociale </a:t>
            </a:r>
            <a:r>
              <a:rPr sz="1600">
                <a:solidFill>
                  <a:schemeClr val="accent6">
                    <a:hueOff val="7068528"/>
                    <a:satOff val="-63217"/>
                    <a:lumOff val="21330"/>
                  </a:schemeClr>
                </a:solidFill>
              </a:rPr>
              <a:t>Formation, travail, vie associative, bénévolat, pair-aidance, etc. : vivre une vie satisfaisante.  </a:t>
            </a:r>
            <a:endParaRPr>
              <a:solidFill>
                <a:schemeClr val="accent6">
                  <a:hueOff val="7068528"/>
                  <a:satOff val="-63217"/>
                  <a:lumOff val="21330"/>
                </a:schemeClr>
              </a:solidFill>
            </a:endParaRPr>
          </a:p>
          <a:p>
            <a:pPr marL="385010" indent="-385010" algn="just">
              <a:buSzPct val="75000"/>
              <a:buChar char="•"/>
            </a:pPr>
            <a:r>
              <a:t>Accompagnement non médical </a:t>
            </a:r>
            <a:r>
              <a:rPr sz="1600">
                <a:solidFill>
                  <a:schemeClr val="accent6">
                    <a:hueOff val="7068528"/>
                    <a:satOff val="-63217"/>
                    <a:lumOff val="21330"/>
                  </a:schemeClr>
                </a:solidFill>
              </a:rPr>
              <a:t>Démarche de rétablissement, complémentaire des soins psychiatriques existants en CMP, en HDJ, avec un psychiatre libéral</a:t>
            </a:r>
          </a:p>
          <a:p>
            <a:pPr marL="385010" indent="-385010" algn="just">
              <a:buSzPct val="75000"/>
              <a:buChar char="•"/>
            </a:pPr>
            <a:r>
              <a:t>Centré sur la personne et son projet de vie </a:t>
            </a:r>
            <a:r>
              <a:rPr sz="1600">
                <a:solidFill>
                  <a:schemeClr val="accent6">
                    <a:hueOff val="7068528"/>
                    <a:satOff val="-63217"/>
                    <a:lumOff val="21330"/>
                  </a:schemeClr>
                </a:solidFill>
              </a:rPr>
              <a:t>Développement personnel / Promotion de la santé / Prévention</a:t>
            </a:r>
          </a:p>
          <a:p>
            <a:pPr marL="385010" indent="-385010" algn="just">
              <a:buSzPct val="75000"/>
              <a:buChar char="•"/>
            </a:pPr>
            <a:r>
              <a:t>Relations horizontales / Co-construction / Entraide </a:t>
            </a:r>
            <a:r>
              <a:rPr sz="1600">
                <a:solidFill>
                  <a:schemeClr val="accent6">
                    <a:hueOff val="7068528"/>
                    <a:satOff val="-63217"/>
                    <a:lumOff val="21330"/>
                  </a:schemeClr>
                </a:solidFill>
              </a:rPr>
              <a:t>Evaluation du C2A par les usagers et les familles</a:t>
            </a:r>
          </a:p>
          <a:p>
            <a:pPr marL="385010" indent="-385010" algn="just">
              <a:buSzPct val="75000"/>
              <a:buChar char="•"/>
            </a:pPr>
            <a:r>
              <a:t>Prise en compte des recherches en santé mentale </a:t>
            </a:r>
            <a:r>
              <a:rPr sz="1600">
                <a:solidFill>
                  <a:schemeClr val="accent6">
                    <a:hueOff val="7068528"/>
                    <a:satOff val="-63217"/>
                    <a:lumOff val="21330"/>
                  </a:schemeClr>
                </a:solidFill>
              </a:rPr>
              <a:t>Choix d’outils validés (rétablissement, soutien au pouvoir d’agir des usagers, l’ETP, entraînement aux habiletés sociales, stimulation cognitive, activité physique adaptée, case management, TCC de 3ème vague, méditation de pleine conscience / Présence d’une attachée de recherche clinique (évaluation)</a:t>
            </a:r>
          </a:p>
          <a:p>
            <a:pPr marL="385010" indent="-385010" algn="just">
              <a:buSzPct val="75000"/>
              <a:buChar char="•"/>
            </a:pPr>
            <a:r>
              <a:t>Accompagnement des usagers et des familles </a:t>
            </a:r>
            <a:r>
              <a:rPr sz="1600">
                <a:solidFill>
                  <a:schemeClr val="accent6">
                    <a:hueOff val="7068528"/>
                    <a:satOff val="-63217"/>
                    <a:lumOff val="21330"/>
                  </a:schemeClr>
                </a:solidFill>
              </a:rPr>
              <a:t>Permanence en partenariat avec l’UNAFAM 24 / ETP à destination des proches</a:t>
            </a:r>
          </a:p>
        </p:txBody>
      </p:sp>
    </p:spTree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LES 5 PILIERS DE L’ACCOMPAGENEMENT C2A"/>
          <p:cNvSpPr txBox="1">
            <a:spLocks noGrp="1"/>
          </p:cNvSpPr>
          <p:nvPr>
            <p:ph type="ctrTitle"/>
          </p:nvPr>
        </p:nvSpPr>
        <p:spPr>
          <a:xfrm>
            <a:off x="1270000" y="249766"/>
            <a:ext cx="10464800" cy="1886348"/>
          </a:xfrm>
          <a:prstGeom prst="rect">
            <a:avLst/>
          </a:prstGeom>
          <a:ln w="6350">
            <a:solidFill>
              <a:srgbClr val="FFFFFF"/>
            </a:solidFill>
          </a:ln>
        </p:spPr>
        <p:txBody>
          <a:bodyPr anchor="ctr"/>
          <a:lstStyle>
            <a:lvl1pPr>
              <a:defRPr sz="5000" b="1">
                <a:solidFill>
                  <a:schemeClr val="accent6">
                    <a:hueOff val="105381"/>
                    <a:satOff val="14341"/>
                    <a:lumOff val="10801"/>
                  </a:schemeClr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LES 5 PILIERS DE L’ACCOMPAGENEMENT C2A</a:t>
            </a:r>
          </a:p>
        </p:txBody>
      </p:sp>
      <p:pic>
        <p:nvPicPr>
          <p:cNvPr id="186" name="5pillars.jpg" descr="5pillar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3205" y="3094632"/>
            <a:ext cx="8918390" cy="501213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LE C2A, C’EST QUOI ?"/>
          <p:cNvSpPr txBox="1">
            <a:spLocks noGrp="1"/>
          </p:cNvSpPr>
          <p:nvPr>
            <p:ph type="ctrTitle"/>
          </p:nvPr>
        </p:nvSpPr>
        <p:spPr>
          <a:xfrm>
            <a:off x="1270000" y="690033"/>
            <a:ext cx="10464800" cy="1834225"/>
          </a:xfrm>
          <a:prstGeom prst="rect">
            <a:avLst/>
          </a:prstGeom>
          <a:ln w="6350">
            <a:solidFill>
              <a:srgbClr val="FFFFFF"/>
            </a:solidFill>
          </a:ln>
        </p:spPr>
        <p:txBody>
          <a:bodyPr anchor="ctr"/>
          <a:lstStyle>
            <a:lvl1pPr>
              <a:defRPr sz="5000" b="1">
                <a:solidFill>
                  <a:schemeClr val="accent6">
                    <a:hueOff val="105381"/>
                    <a:satOff val="14341"/>
                    <a:lumOff val="10801"/>
                  </a:schemeClr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LE C2A, C’EST QUOI ?</a:t>
            </a:r>
          </a:p>
        </p:txBody>
      </p:sp>
      <p:sp>
        <p:nvSpPr>
          <p:cNvPr id="125" name="UN DISPOSITIF INNOVANT…"/>
          <p:cNvSpPr txBox="1">
            <a:spLocks noGrp="1"/>
          </p:cNvSpPr>
          <p:nvPr>
            <p:ph type="subTitle" idx="1"/>
          </p:nvPr>
        </p:nvSpPr>
        <p:spPr>
          <a:xfrm>
            <a:off x="1270000" y="2980862"/>
            <a:ext cx="10464800" cy="5991556"/>
          </a:xfrm>
          <a:prstGeom prst="rect">
            <a:avLst/>
          </a:prstGeom>
          <a:ln w="6350">
            <a:solidFill>
              <a:srgbClr val="FF9300"/>
            </a:solidFill>
          </a:ln>
        </p:spPr>
        <p:txBody>
          <a:bodyPr/>
          <a:lstStyle/>
          <a:p>
            <a:pPr>
              <a:defRPr sz="1100" b="1">
                <a:solidFill>
                  <a:schemeClr val="accent2">
                    <a:hueOff val="-1342298"/>
                    <a:satOff val="-4651"/>
                    <a:lumOff val="19617"/>
                  </a:schemeClr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  <a:p>
            <a:pPr>
              <a:defRPr b="1">
                <a:solidFill>
                  <a:schemeClr val="accent2">
                    <a:hueOff val="-1342298"/>
                    <a:satOff val="-4651"/>
                    <a:lumOff val="19617"/>
                  </a:schemeClr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UN DISPOSITIF INNOVANT </a:t>
            </a:r>
          </a:p>
          <a:p>
            <a:pPr>
              <a:defRPr b="1">
                <a:solidFill>
                  <a:schemeClr val="accent2">
                    <a:hueOff val="-1342298"/>
                    <a:satOff val="-4651"/>
                    <a:lumOff val="19617"/>
                  </a:schemeClr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DE FORMATION</a:t>
            </a:r>
          </a:p>
          <a:p>
            <a:pPr>
              <a:defRPr b="1">
                <a:solidFill>
                  <a:schemeClr val="accent2">
                    <a:hueOff val="-1342298"/>
                    <a:satOff val="-4651"/>
                    <a:lumOff val="19617"/>
                  </a:schemeClr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ET D’ACCOMPAGNEMENT </a:t>
            </a:r>
          </a:p>
          <a:p>
            <a:pPr>
              <a:defRPr b="1">
                <a:solidFill>
                  <a:schemeClr val="accent2">
                    <a:hueOff val="-1342298"/>
                    <a:satOff val="-4651"/>
                    <a:lumOff val="19617"/>
                  </a:schemeClr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AU RÉTABLISSEMENT</a:t>
            </a:r>
          </a:p>
        </p:txBody>
      </p:sp>
      <p:pic>
        <p:nvPicPr>
          <p:cNvPr id="126" name="innovation-idee-projet-innovant.jpg" descr="innovation-idee-projet-innovan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756" y="5601546"/>
            <a:ext cx="4417288" cy="2947160"/>
          </a:xfrm>
          <a:prstGeom prst="rect">
            <a:avLst/>
          </a:prstGeom>
          <a:ln w="12700">
            <a:miter lim="400000"/>
          </a:ln>
          <a:effectLst>
            <a:outerShdw blurRad="304800" dist="221203" dir="3277198" rotWithShape="0">
              <a:srgbClr val="000000">
                <a:alpha val="51514"/>
              </a:srgbClr>
            </a:outerShdw>
          </a:effectLst>
        </p:spPr>
      </p:pic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LES 5 PILIERS DE L’ACCOMPAGENEMENT C2A"/>
          <p:cNvSpPr txBox="1">
            <a:spLocks noGrp="1"/>
          </p:cNvSpPr>
          <p:nvPr>
            <p:ph type="ctrTitle"/>
          </p:nvPr>
        </p:nvSpPr>
        <p:spPr>
          <a:xfrm>
            <a:off x="1270000" y="249766"/>
            <a:ext cx="10464800" cy="1886348"/>
          </a:xfrm>
          <a:prstGeom prst="rect">
            <a:avLst/>
          </a:prstGeom>
          <a:ln w="6350">
            <a:solidFill>
              <a:srgbClr val="FFFFFF"/>
            </a:solidFill>
          </a:ln>
        </p:spPr>
        <p:txBody>
          <a:bodyPr anchor="ctr"/>
          <a:lstStyle>
            <a:lvl1pPr>
              <a:defRPr sz="5000" b="1">
                <a:solidFill>
                  <a:schemeClr val="accent6">
                    <a:hueOff val="105381"/>
                    <a:satOff val="14341"/>
                    <a:lumOff val="10801"/>
                  </a:schemeClr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LES 5 PILIERS DE L’ACCOMPAGENEMENT C2A</a:t>
            </a:r>
          </a:p>
        </p:txBody>
      </p:sp>
      <p:sp>
        <p:nvSpPr>
          <p:cNvPr id="189" name="(1)…"/>
          <p:cNvSpPr/>
          <p:nvPr/>
        </p:nvSpPr>
        <p:spPr>
          <a:xfrm>
            <a:off x="4695857" y="2457912"/>
            <a:ext cx="3613085" cy="1892698"/>
          </a:xfrm>
          <a:prstGeom prst="roundRect">
            <a:avLst>
              <a:gd name="adj" fmla="val 10065"/>
            </a:avLst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/>
          <a:p>
            <a:pPr>
              <a:defRPr sz="2400" b="1">
                <a:solidFill>
                  <a:schemeClr val="accent5">
                    <a:hueOff val="100859"/>
                    <a:satOff val="-13629"/>
                    <a:lumOff val="23879"/>
                  </a:schemeClr>
                </a:solidFill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Helvetica"/>
                <a:ea typeface="Helvetica"/>
                <a:cs typeface="Helvetica"/>
                <a:sym typeface="Helvetica"/>
              </a:defRPr>
            </a:pPr>
            <a:r>
              <a:t>(1)</a:t>
            </a:r>
          </a:p>
          <a:p>
            <a:pPr>
              <a:defRPr sz="2400" b="1">
                <a:solidFill>
                  <a:schemeClr val="accent1"/>
                </a:solidFill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Helvetica"/>
                <a:ea typeface="Helvetica"/>
                <a:cs typeface="Helvetica"/>
                <a:sym typeface="Helvetica"/>
              </a:defRPr>
            </a:pPr>
            <a:r>
              <a:t>SUIVI INDIVIDUEL</a:t>
            </a:r>
          </a:p>
          <a:p>
            <a:pPr>
              <a:defRPr sz="2000">
                <a:solidFill>
                  <a:schemeClr val="accent1">
                    <a:hueOff val="-137333"/>
                    <a:satOff val="-2150"/>
                    <a:lumOff val="15684"/>
                  </a:schemeClr>
                </a:solidFill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r>
              <a:t>avec un psychologue coordonnateur de parcours </a:t>
            </a:r>
          </a:p>
          <a:p>
            <a:pPr>
              <a:defRPr sz="2000">
                <a:solidFill>
                  <a:schemeClr val="accent1">
                    <a:hueOff val="-137333"/>
                    <a:satOff val="-2150"/>
                    <a:lumOff val="15684"/>
                  </a:schemeClr>
                </a:solidFill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r>
              <a:t>en rétablissement</a:t>
            </a:r>
          </a:p>
        </p:txBody>
      </p:sp>
      <p:sp>
        <p:nvSpPr>
          <p:cNvPr id="190" name="Cercle"/>
          <p:cNvSpPr/>
          <p:nvPr/>
        </p:nvSpPr>
        <p:spPr>
          <a:xfrm>
            <a:off x="5867400" y="4965700"/>
            <a:ext cx="1270000" cy="1270000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chemeClr val="accent1">
                  <a:hueOff val="321133"/>
                  <a:satOff val="-12043"/>
                  <a:lumOff val="-7113"/>
                </a:schemeClr>
              </a:gs>
            </a:gsLst>
            <a:lin ang="95639"/>
          </a:gradFill>
          <a:ln w="12700">
            <a:miter lim="400000"/>
          </a:ln>
          <a:effectLst>
            <a:outerShdw blurRad="76200" dir="18900000" rotWithShape="0">
              <a:srgbClr val="000000">
                <a:alpha val="8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24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/>
          </a:p>
        </p:txBody>
      </p:sp>
    </p:spTree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LES 5 PILIERS DE L’ACCOMPAGENEMNT C2A"/>
          <p:cNvSpPr txBox="1">
            <a:spLocks noGrp="1"/>
          </p:cNvSpPr>
          <p:nvPr>
            <p:ph type="ctrTitle"/>
          </p:nvPr>
        </p:nvSpPr>
        <p:spPr>
          <a:xfrm>
            <a:off x="1270000" y="249766"/>
            <a:ext cx="10464800" cy="1886348"/>
          </a:xfrm>
          <a:prstGeom prst="rect">
            <a:avLst/>
          </a:prstGeom>
          <a:ln w="6350">
            <a:solidFill>
              <a:srgbClr val="FFFFFF"/>
            </a:solidFill>
          </a:ln>
        </p:spPr>
        <p:txBody>
          <a:bodyPr anchor="ctr"/>
          <a:lstStyle>
            <a:lvl1pPr>
              <a:defRPr sz="5000" b="1">
                <a:solidFill>
                  <a:schemeClr val="accent6">
                    <a:hueOff val="105381"/>
                    <a:satOff val="14341"/>
                    <a:lumOff val="10801"/>
                  </a:schemeClr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LES 5 PILIERS DE L’ACCOMPAGENEMNT C2A</a:t>
            </a:r>
          </a:p>
        </p:txBody>
      </p:sp>
      <p:sp>
        <p:nvSpPr>
          <p:cNvPr id="193" name="(2)…"/>
          <p:cNvSpPr/>
          <p:nvPr/>
        </p:nvSpPr>
        <p:spPr>
          <a:xfrm>
            <a:off x="1619316" y="4669234"/>
            <a:ext cx="3613084" cy="1892698"/>
          </a:xfrm>
          <a:prstGeom prst="roundRect">
            <a:avLst>
              <a:gd name="adj" fmla="val 10065"/>
            </a:avLst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/>
          <a:p>
            <a:pPr>
              <a:defRPr sz="2400" b="1">
                <a:solidFill>
                  <a:schemeClr val="accent5">
                    <a:hueOff val="100859"/>
                    <a:satOff val="-13629"/>
                    <a:lumOff val="23879"/>
                  </a:schemeClr>
                </a:solidFill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Helvetica"/>
                <a:ea typeface="Helvetica"/>
                <a:cs typeface="Helvetica"/>
                <a:sym typeface="Helvetica"/>
              </a:defRPr>
            </a:pPr>
            <a:r>
              <a:t>(2)</a:t>
            </a:r>
          </a:p>
          <a:p>
            <a:pPr>
              <a:defRPr sz="2400" b="1">
                <a:solidFill>
                  <a:schemeClr val="accent1"/>
                </a:solidFill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Helvetica"/>
                <a:ea typeface="Helvetica"/>
                <a:cs typeface="Helvetica"/>
                <a:sym typeface="Helvetica"/>
              </a:defRPr>
            </a:pPr>
            <a:r>
              <a:t>PLAN PERSONNEL DE RÉTABLISSEMENT</a:t>
            </a:r>
          </a:p>
          <a:p>
            <a:pPr>
              <a:defRPr sz="2000">
                <a:solidFill>
                  <a:schemeClr val="accent1">
                    <a:hueOff val="-137333"/>
                    <a:satOff val="-2150"/>
                    <a:lumOff val="15684"/>
                  </a:schemeClr>
                </a:solidFill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r>
              <a:t>objectifs / actions / évaluation</a:t>
            </a:r>
          </a:p>
        </p:txBody>
      </p:sp>
      <p:sp>
        <p:nvSpPr>
          <p:cNvPr id="194" name="(1)…"/>
          <p:cNvSpPr/>
          <p:nvPr/>
        </p:nvSpPr>
        <p:spPr>
          <a:xfrm>
            <a:off x="4695857" y="2457912"/>
            <a:ext cx="3613085" cy="1892698"/>
          </a:xfrm>
          <a:prstGeom prst="roundRect">
            <a:avLst>
              <a:gd name="adj" fmla="val 10065"/>
            </a:avLst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/>
          <a:p>
            <a:pPr>
              <a:defRPr sz="2400" b="1">
                <a:solidFill>
                  <a:schemeClr val="accent5">
                    <a:hueOff val="100859"/>
                    <a:satOff val="-13629"/>
                    <a:lumOff val="23879"/>
                  </a:schemeClr>
                </a:solidFill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Helvetica"/>
                <a:ea typeface="Helvetica"/>
                <a:cs typeface="Helvetica"/>
                <a:sym typeface="Helvetica"/>
              </a:defRPr>
            </a:pPr>
            <a:r>
              <a:t>(1)</a:t>
            </a:r>
          </a:p>
          <a:p>
            <a:pPr>
              <a:defRPr sz="2400" b="1">
                <a:solidFill>
                  <a:schemeClr val="accent1"/>
                </a:solidFill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Helvetica"/>
                <a:ea typeface="Helvetica"/>
                <a:cs typeface="Helvetica"/>
                <a:sym typeface="Helvetica"/>
              </a:defRPr>
            </a:pPr>
            <a:r>
              <a:t>SUIVI INDIVIDUEL</a:t>
            </a:r>
          </a:p>
          <a:p>
            <a:pPr>
              <a:defRPr sz="2000">
                <a:solidFill>
                  <a:schemeClr val="accent1">
                    <a:hueOff val="-137333"/>
                    <a:satOff val="-2150"/>
                    <a:lumOff val="15684"/>
                  </a:schemeClr>
                </a:solidFill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r>
              <a:t>avec un psychologue coordonnateur de parcours </a:t>
            </a:r>
          </a:p>
          <a:p>
            <a:pPr>
              <a:defRPr sz="2000">
                <a:solidFill>
                  <a:schemeClr val="accent1">
                    <a:hueOff val="-137333"/>
                    <a:satOff val="-2150"/>
                    <a:lumOff val="15684"/>
                  </a:schemeClr>
                </a:solidFill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r>
              <a:t>en rétablissement</a:t>
            </a:r>
          </a:p>
        </p:txBody>
      </p:sp>
      <p:sp>
        <p:nvSpPr>
          <p:cNvPr id="195" name="Cercle"/>
          <p:cNvSpPr/>
          <p:nvPr/>
        </p:nvSpPr>
        <p:spPr>
          <a:xfrm>
            <a:off x="5867400" y="4965700"/>
            <a:ext cx="1270000" cy="1270000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chemeClr val="accent1">
                  <a:hueOff val="321133"/>
                  <a:satOff val="-12043"/>
                  <a:lumOff val="-7113"/>
                </a:schemeClr>
              </a:gs>
            </a:gsLst>
            <a:lin ang="95639"/>
          </a:gradFill>
          <a:ln w="12700">
            <a:miter lim="400000"/>
          </a:ln>
          <a:effectLst>
            <a:outerShdw blurRad="76200" dir="18900000" rotWithShape="0">
              <a:srgbClr val="000000">
                <a:alpha val="8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24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/>
          </a:p>
        </p:txBody>
      </p:sp>
    </p:spTree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LES 5 PILIERS DE L’ACCOMPAGENEMNT C2A"/>
          <p:cNvSpPr txBox="1">
            <a:spLocks noGrp="1"/>
          </p:cNvSpPr>
          <p:nvPr>
            <p:ph type="ctrTitle"/>
          </p:nvPr>
        </p:nvSpPr>
        <p:spPr>
          <a:xfrm>
            <a:off x="1270000" y="249766"/>
            <a:ext cx="10464800" cy="1886348"/>
          </a:xfrm>
          <a:prstGeom prst="rect">
            <a:avLst/>
          </a:prstGeom>
          <a:ln w="6350">
            <a:solidFill>
              <a:srgbClr val="FFFFFF"/>
            </a:solidFill>
          </a:ln>
        </p:spPr>
        <p:txBody>
          <a:bodyPr anchor="ctr"/>
          <a:lstStyle>
            <a:lvl1pPr>
              <a:defRPr sz="5000" b="1">
                <a:solidFill>
                  <a:schemeClr val="accent6">
                    <a:hueOff val="105381"/>
                    <a:satOff val="14341"/>
                    <a:lumOff val="10801"/>
                  </a:schemeClr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LES 5 PILIERS DE L’ACCOMPAGENEMNT C2A</a:t>
            </a:r>
          </a:p>
        </p:txBody>
      </p:sp>
      <p:sp>
        <p:nvSpPr>
          <p:cNvPr id="198" name="(3)…"/>
          <p:cNvSpPr/>
          <p:nvPr/>
        </p:nvSpPr>
        <p:spPr>
          <a:xfrm>
            <a:off x="7772400" y="4669234"/>
            <a:ext cx="4049316" cy="2172825"/>
          </a:xfrm>
          <a:prstGeom prst="roundRect">
            <a:avLst>
              <a:gd name="adj" fmla="val 8767"/>
            </a:avLst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/>
          <a:p>
            <a:pPr>
              <a:defRPr sz="2400" b="1">
                <a:solidFill>
                  <a:schemeClr val="accent5">
                    <a:hueOff val="100859"/>
                    <a:satOff val="-13629"/>
                    <a:lumOff val="23879"/>
                  </a:schemeClr>
                </a:solidFill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Helvetica"/>
                <a:ea typeface="Helvetica"/>
                <a:cs typeface="Helvetica"/>
                <a:sym typeface="Helvetica"/>
              </a:defRPr>
            </a:pPr>
            <a:r>
              <a:t>(3)</a:t>
            </a:r>
          </a:p>
          <a:p>
            <a:pPr>
              <a:defRPr sz="2400" b="1">
                <a:solidFill>
                  <a:schemeClr val="accent1"/>
                </a:solidFill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Helvetica"/>
                <a:ea typeface="Helvetica"/>
                <a:cs typeface="Helvetica"/>
                <a:sym typeface="Helvetica"/>
              </a:defRPr>
            </a:pPr>
            <a:r>
              <a:t>ENSEIGNEMENTS </a:t>
            </a:r>
          </a:p>
          <a:p>
            <a:pPr>
              <a:defRPr sz="2400" b="1">
                <a:solidFill>
                  <a:schemeClr val="accent1"/>
                </a:solidFill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Helvetica"/>
                <a:ea typeface="Helvetica"/>
                <a:cs typeface="Helvetica"/>
                <a:sym typeface="Helvetica"/>
              </a:defRPr>
            </a:pPr>
            <a:r>
              <a:t>EN GROUPE (ETP)</a:t>
            </a:r>
          </a:p>
          <a:p>
            <a:pPr>
              <a:defRPr sz="2000">
                <a:solidFill>
                  <a:schemeClr val="accent1">
                    <a:hueOff val="-137333"/>
                    <a:satOff val="-2150"/>
                    <a:lumOff val="15684"/>
                  </a:schemeClr>
                </a:solidFill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r>
              <a:t>Recovery college / Compétences &amp; Connaissances / Savoirs experts utiles au rétablissement</a:t>
            </a:r>
          </a:p>
        </p:txBody>
      </p:sp>
      <p:sp>
        <p:nvSpPr>
          <p:cNvPr id="199" name="(2)…"/>
          <p:cNvSpPr/>
          <p:nvPr/>
        </p:nvSpPr>
        <p:spPr>
          <a:xfrm>
            <a:off x="1619316" y="4669234"/>
            <a:ext cx="3613084" cy="1892698"/>
          </a:xfrm>
          <a:prstGeom prst="roundRect">
            <a:avLst>
              <a:gd name="adj" fmla="val 10065"/>
            </a:avLst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/>
          <a:p>
            <a:pPr>
              <a:defRPr sz="2400" b="1">
                <a:solidFill>
                  <a:schemeClr val="accent5">
                    <a:hueOff val="100859"/>
                    <a:satOff val="-13629"/>
                    <a:lumOff val="23879"/>
                  </a:schemeClr>
                </a:solidFill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Helvetica"/>
                <a:ea typeface="Helvetica"/>
                <a:cs typeface="Helvetica"/>
                <a:sym typeface="Helvetica"/>
              </a:defRPr>
            </a:pPr>
            <a:r>
              <a:t>(2)</a:t>
            </a:r>
          </a:p>
          <a:p>
            <a:pPr>
              <a:defRPr sz="2400" b="1">
                <a:solidFill>
                  <a:schemeClr val="accent1"/>
                </a:solidFill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Helvetica"/>
                <a:ea typeface="Helvetica"/>
                <a:cs typeface="Helvetica"/>
                <a:sym typeface="Helvetica"/>
              </a:defRPr>
            </a:pPr>
            <a:r>
              <a:t>PLAN PERSONNEL DE RETABLISSEMENT</a:t>
            </a:r>
          </a:p>
          <a:p>
            <a:pPr>
              <a:defRPr sz="2000">
                <a:solidFill>
                  <a:schemeClr val="accent1">
                    <a:hueOff val="-137333"/>
                    <a:satOff val="-2150"/>
                    <a:lumOff val="15684"/>
                  </a:schemeClr>
                </a:solidFill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r>
              <a:t>Objectifs / Actions / Evaluation</a:t>
            </a:r>
          </a:p>
        </p:txBody>
      </p:sp>
      <p:sp>
        <p:nvSpPr>
          <p:cNvPr id="200" name="(1)…"/>
          <p:cNvSpPr/>
          <p:nvPr/>
        </p:nvSpPr>
        <p:spPr>
          <a:xfrm>
            <a:off x="4695857" y="2457912"/>
            <a:ext cx="3613085" cy="1892698"/>
          </a:xfrm>
          <a:prstGeom prst="roundRect">
            <a:avLst>
              <a:gd name="adj" fmla="val 10065"/>
            </a:avLst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/>
          <a:p>
            <a:pPr>
              <a:defRPr sz="2400" b="1">
                <a:solidFill>
                  <a:schemeClr val="accent5">
                    <a:hueOff val="100859"/>
                    <a:satOff val="-13629"/>
                    <a:lumOff val="23879"/>
                  </a:schemeClr>
                </a:solidFill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Helvetica"/>
                <a:ea typeface="Helvetica"/>
                <a:cs typeface="Helvetica"/>
                <a:sym typeface="Helvetica"/>
              </a:defRPr>
            </a:pPr>
            <a:r>
              <a:t>(1)</a:t>
            </a:r>
          </a:p>
          <a:p>
            <a:pPr>
              <a:defRPr sz="2400" b="1">
                <a:solidFill>
                  <a:schemeClr val="accent1"/>
                </a:solidFill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Helvetica"/>
                <a:ea typeface="Helvetica"/>
                <a:cs typeface="Helvetica"/>
                <a:sym typeface="Helvetica"/>
              </a:defRPr>
            </a:pPr>
            <a:r>
              <a:t>SUIVI INDIVIDUEL</a:t>
            </a:r>
          </a:p>
          <a:p>
            <a:pPr>
              <a:defRPr sz="2000">
                <a:solidFill>
                  <a:schemeClr val="accent1">
                    <a:hueOff val="-137333"/>
                    <a:satOff val="-2150"/>
                    <a:lumOff val="15684"/>
                  </a:schemeClr>
                </a:solidFill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r>
              <a:t>avec un psychologue coordonnateur de parcours </a:t>
            </a:r>
          </a:p>
          <a:p>
            <a:pPr>
              <a:defRPr sz="2000">
                <a:solidFill>
                  <a:schemeClr val="accent1">
                    <a:hueOff val="-137333"/>
                    <a:satOff val="-2150"/>
                    <a:lumOff val="15684"/>
                  </a:schemeClr>
                </a:solidFill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r>
              <a:t>en rétablissement</a:t>
            </a:r>
          </a:p>
        </p:txBody>
      </p:sp>
      <p:sp>
        <p:nvSpPr>
          <p:cNvPr id="201" name="Cercle"/>
          <p:cNvSpPr/>
          <p:nvPr/>
        </p:nvSpPr>
        <p:spPr>
          <a:xfrm>
            <a:off x="5867400" y="4965700"/>
            <a:ext cx="1270000" cy="1270000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chemeClr val="accent1">
                  <a:hueOff val="321133"/>
                  <a:satOff val="-12043"/>
                  <a:lumOff val="-7113"/>
                </a:schemeClr>
              </a:gs>
            </a:gsLst>
            <a:lin ang="95639"/>
          </a:gradFill>
          <a:ln w="12700">
            <a:miter lim="400000"/>
          </a:ln>
          <a:effectLst>
            <a:outerShdw blurRad="76200" dir="18900000" rotWithShape="0">
              <a:srgbClr val="000000">
                <a:alpha val="8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24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/>
          </a:p>
        </p:txBody>
      </p:sp>
    </p:spTree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(3)…"/>
          <p:cNvSpPr txBox="1">
            <a:spLocks noGrp="1"/>
          </p:cNvSpPr>
          <p:nvPr>
            <p:ph type="ctrTitle"/>
          </p:nvPr>
        </p:nvSpPr>
        <p:spPr>
          <a:xfrm>
            <a:off x="1270000" y="232833"/>
            <a:ext cx="10464800" cy="2316163"/>
          </a:xfrm>
          <a:prstGeom prst="rect">
            <a:avLst/>
          </a:prstGeom>
          <a:solidFill>
            <a:srgbClr val="FFFFFF"/>
          </a:solidFill>
          <a:ln w="9525">
            <a:round/>
          </a:ln>
        </p:spPr>
        <p:txBody>
          <a:bodyPr anchor="ctr"/>
          <a:lstStyle/>
          <a:p>
            <a:pPr>
              <a:defRPr sz="3400" b="1">
                <a:solidFill>
                  <a:schemeClr val="accent5">
                    <a:hueOff val="100859"/>
                    <a:satOff val="-13629"/>
                    <a:lumOff val="23879"/>
                  </a:schemeClr>
                </a:solidFill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Helvetica"/>
                <a:ea typeface="Helvetica"/>
                <a:cs typeface="Helvetica"/>
                <a:sym typeface="Helvetica"/>
              </a:defRPr>
            </a:pPr>
            <a:r>
              <a:t>(3)</a:t>
            </a:r>
          </a:p>
          <a:p>
            <a:pPr>
              <a:defRPr sz="5000" b="1">
                <a:solidFill>
                  <a:schemeClr val="accent1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LES ENSEIGNEMENTS EN GROUPE (ETP)</a:t>
            </a:r>
          </a:p>
        </p:txBody>
      </p:sp>
      <p:sp>
        <p:nvSpPr>
          <p:cNvPr id="204" name="Les troubles psychiques (en partenariat avec un psychiatre)…"/>
          <p:cNvSpPr txBox="1">
            <a:spLocks noGrp="1"/>
          </p:cNvSpPr>
          <p:nvPr>
            <p:ph type="subTitle" idx="1"/>
          </p:nvPr>
        </p:nvSpPr>
        <p:spPr>
          <a:xfrm>
            <a:off x="1270000" y="2811264"/>
            <a:ext cx="10464800" cy="6395641"/>
          </a:xfrm>
          <a:prstGeom prst="rect">
            <a:avLst/>
          </a:prstGeom>
          <a:solidFill>
            <a:srgbClr val="FFFFFF"/>
          </a:solidFill>
          <a:ln w="9525">
            <a:round/>
          </a:ln>
        </p:spPr>
        <p:txBody>
          <a:bodyPr anchor="ctr"/>
          <a:lstStyle/>
          <a:p>
            <a:pPr marL="385010" indent="-385010" algn="just">
              <a:buSzPct val="75000"/>
              <a:buChar char="•"/>
              <a:defRPr>
                <a:solidFill>
                  <a:schemeClr val="accent3"/>
                </a:solidFill>
              </a:defRPr>
            </a:pPr>
            <a:r>
              <a:t>Les troubles psychiques </a:t>
            </a:r>
            <a:r>
              <a:rPr sz="2000"/>
              <a:t>(en partenariat avec un psychiatre)</a:t>
            </a:r>
          </a:p>
          <a:p>
            <a:pPr marL="385010" indent="-385010" algn="just">
              <a:buSzPct val="75000"/>
              <a:buChar char="•"/>
              <a:defRPr>
                <a:solidFill>
                  <a:schemeClr val="accent3"/>
                </a:solidFill>
              </a:defRPr>
            </a:pPr>
            <a:r>
              <a:t>Prévention des rechutes</a:t>
            </a:r>
          </a:p>
          <a:p>
            <a:pPr marL="385010" indent="-385010" algn="just">
              <a:buSzPct val="75000"/>
              <a:buChar char="•"/>
              <a:defRPr>
                <a:solidFill>
                  <a:schemeClr val="accent3"/>
                </a:solidFill>
              </a:defRPr>
            </a:pPr>
            <a:r>
              <a:t>Prévention des addictions </a:t>
            </a:r>
            <a:r>
              <a:rPr sz="2000"/>
              <a:t>(en partenariat avec ELSA)</a:t>
            </a:r>
          </a:p>
          <a:p>
            <a:pPr marL="385010" indent="-385010" algn="just">
              <a:buSzPct val="75000"/>
              <a:buChar char="•"/>
              <a:defRPr>
                <a:solidFill>
                  <a:schemeClr val="accent3"/>
                </a:solidFill>
              </a:defRPr>
            </a:pPr>
            <a:r>
              <a:t>Médicaments</a:t>
            </a:r>
            <a:r>
              <a:rPr sz="1800"/>
              <a:t> </a:t>
            </a:r>
            <a:r>
              <a:rPr sz="2000"/>
              <a:t>(en partenariat avec une pharmacienne)</a:t>
            </a:r>
          </a:p>
          <a:p>
            <a:pPr marL="385010" indent="-385010" algn="just">
              <a:buSzPct val="75000"/>
              <a:buChar char="•"/>
              <a:defRPr>
                <a:solidFill>
                  <a:schemeClr val="accent3"/>
                </a:solidFill>
              </a:defRPr>
            </a:pPr>
            <a:r>
              <a:t>Entendeurs de voix </a:t>
            </a:r>
            <a:r>
              <a:rPr sz="2000"/>
              <a:t>(en partenariat avec l’Hôpital de jour)</a:t>
            </a:r>
          </a:p>
          <a:p>
            <a:pPr marL="385010" indent="-385010" algn="just">
              <a:buSzPct val="75000"/>
              <a:buChar char="•"/>
              <a:defRPr>
                <a:solidFill>
                  <a:schemeClr val="accent5">
                    <a:hueOff val="100859"/>
                    <a:satOff val="-13629"/>
                    <a:lumOff val="23879"/>
                  </a:schemeClr>
                </a:solidFill>
              </a:defRPr>
            </a:pPr>
            <a:r>
              <a:t>Activité physique adaptée </a:t>
            </a:r>
            <a:r>
              <a:rPr sz="2000"/>
              <a:t>(sports collectifs, randonnée, pilates, etc.)</a:t>
            </a:r>
          </a:p>
          <a:p>
            <a:pPr marL="385010" indent="-385010" algn="just">
              <a:buSzPct val="75000"/>
              <a:buChar char="•"/>
              <a:defRPr>
                <a:solidFill>
                  <a:schemeClr val="accent5">
                    <a:hueOff val="100859"/>
                    <a:satOff val="-13629"/>
                    <a:lumOff val="23879"/>
                  </a:schemeClr>
                </a:solidFill>
              </a:defRPr>
            </a:pPr>
            <a:r>
              <a:t>Gestion des émotions </a:t>
            </a:r>
            <a:r>
              <a:rPr sz="2000"/>
              <a:t>(yoga, méditation de pleine conscience)</a:t>
            </a:r>
          </a:p>
          <a:p>
            <a:pPr marL="385010" indent="-385010" algn="just">
              <a:buSzPct val="75000"/>
              <a:buChar char="•"/>
              <a:defRPr>
                <a:solidFill>
                  <a:schemeClr val="accent5">
                    <a:hueOff val="100859"/>
                    <a:satOff val="-13629"/>
                    <a:lumOff val="23879"/>
                  </a:schemeClr>
                </a:solidFill>
              </a:defRPr>
            </a:pPr>
            <a:r>
              <a:t>Alimentation </a:t>
            </a:r>
            <a:r>
              <a:rPr sz="2000"/>
              <a:t>(en partenariat avec une diététicienne)</a:t>
            </a:r>
          </a:p>
          <a:p>
            <a:pPr marL="385010" indent="-385010" algn="just">
              <a:buSzPct val="75000"/>
              <a:buChar char="•"/>
              <a:defRPr>
                <a:solidFill>
                  <a:schemeClr val="accent6">
                    <a:hueOff val="105381"/>
                    <a:satOff val="14341"/>
                    <a:lumOff val="10801"/>
                  </a:schemeClr>
                </a:solidFill>
              </a:defRPr>
            </a:pPr>
            <a:r>
              <a:t>PARI </a:t>
            </a:r>
            <a:r>
              <a:rPr sz="2000"/>
              <a:t>(Construire son Plan personnel de rétablissement)</a:t>
            </a:r>
          </a:p>
          <a:p>
            <a:pPr marL="385010" indent="-385010" algn="just">
              <a:buSzPct val="75000"/>
              <a:buChar char="•"/>
              <a:defRPr>
                <a:solidFill>
                  <a:schemeClr val="accent6">
                    <a:hueOff val="105381"/>
                    <a:satOff val="14341"/>
                    <a:lumOff val="10801"/>
                  </a:schemeClr>
                </a:solidFill>
              </a:defRPr>
            </a:pPr>
            <a:r>
              <a:t>Entraînement cognitif </a:t>
            </a:r>
            <a:r>
              <a:rPr sz="2000"/>
              <a:t>(en partenariat avec la Fabrique à Neurones)</a:t>
            </a:r>
          </a:p>
          <a:p>
            <a:pPr marL="385010" indent="-385010" algn="just">
              <a:buSzPct val="75000"/>
              <a:buChar char="•"/>
              <a:defRPr>
                <a:solidFill>
                  <a:schemeClr val="accent6">
                    <a:hueOff val="105381"/>
                    <a:satOff val="14341"/>
                    <a:lumOff val="10801"/>
                  </a:schemeClr>
                </a:solidFill>
              </a:defRPr>
            </a:pPr>
            <a:r>
              <a:t>Entraînement aux habiletés sociales</a:t>
            </a:r>
          </a:p>
          <a:p>
            <a:pPr marL="385010" indent="-385010" algn="just">
              <a:buSzPct val="75000"/>
              <a:buChar char="•"/>
              <a:defRPr>
                <a:solidFill>
                  <a:schemeClr val="accent6">
                    <a:hueOff val="105381"/>
                    <a:satOff val="14341"/>
                    <a:lumOff val="10801"/>
                  </a:schemeClr>
                </a:solidFill>
              </a:defRPr>
            </a:pPr>
            <a:r>
              <a:t>Emploi accompagné </a:t>
            </a:r>
            <a:r>
              <a:rPr sz="1900"/>
              <a:t>(Cap Emploi, Mission Locale, ARI Insertion, SIPB, CIBC)</a:t>
            </a:r>
          </a:p>
        </p:txBody>
      </p:sp>
    </p:spTree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LES 5 PILIERS DE L’ACCOMPAGNEMENT C2A"/>
          <p:cNvSpPr txBox="1">
            <a:spLocks noGrp="1"/>
          </p:cNvSpPr>
          <p:nvPr>
            <p:ph type="ctrTitle"/>
          </p:nvPr>
        </p:nvSpPr>
        <p:spPr>
          <a:xfrm>
            <a:off x="1270000" y="249766"/>
            <a:ext cx="10464800" cy="1886348"/>
          </a:xfrm>
          <a:prstGeom prst="rect">
            <a:avLst/>
          </a:prstGeom>
          <a:ln w="6350">
            <a:solidFill>
              <a:srgbClr val="FFFFFF"/>
            </a:solidFill>
          </a:ln>
        </p:spPr>
        <p:txBody>
          <a:bodyPr anchor="ctr"/>
          <a:lstStyle>
            <a:lvl1pPr>
              <a:defRPr sz="5000" b="1">
                <a:solidFill>
                  <a:schemeClr val="accent6">
                    <a:hueOff val="105381"/>
                    <a:satOff val="14341"/>
                    <a:lumOff val="10801"/>
                  </a:schemeClr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LES 5 PILIERS DE L’ACCOMPAGNEMENT C2A</a:t>
            </a:r>
          </a:p>
        </p:txBody>
      </p:sp>
      <p:sp>
        <p:nvSpPr>
          <p:cNvPr id="207" name="(4)…"/>
          <p:cNvSpPr/>
          <p:nvPr/>
        </p:nvSpPr>
        <p:spPr>
          <a:xfrm>
            <a:off x="2449049" y="7056570"/>
            <a:ext cx="3613085" cy="1892697"/>
          </a:xfrm>
          <a:prstGeom prst="roundRect">
            <a:avLst>
              <a:gd name="adj" fmla="val 10065"/>
            </a:avLst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/>
          <a:p>
            <a:pPr>
              <a:defRPr sz="2400" b="1">
                <a:solidFill>
                  <a:schemeClr val="accent5">
                    <a:hueOff val="100859"/>
                    <a:satOff val="-13629"/>
                    <a:lumOff val="23879"/>
                  </a:schemeClr>
                </a:solidFill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Helvetica"/>
                <a:ea typeface="Helvetica"/>
                <a:cs typeface="Helvetica"/>
                <a:sym typeface="Helvetica"/>
              </a:defRPr>
            </a:pPr>
            <a:r>
              <a:t>(4)</a:t>
            </a:r>
          </a:p>
          <a:p>
            <a:pPr>
              <a:defRPr sz="2400" b="1">
                <a:solidFill>
                  <a:schemeClr val="accent1"/>
                </a:solidFill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Helvetica"/>
                <a:ea typeface="Helvetica"/>
                <a:cs typeface="Helvetica"/>
                <a:sym typeface="Helvetica"/>
              </a:defRPr>
            </a:pPr>
            <a:r>
              <a:t>ENTRAIDE </a:t>
            </a:r>
          </a:p>
          <a:p>
            <a:pPr>
              <a:defRPr sz="2400" b="1">
                <a:solidFill>
                  <a:schemeClr val="accent1"/>
                </a:solidFill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Helvetica"/>
                <a:ea typeface="Helvetica"/>
                <a:cs typeface="Helvetica"/>
                <a:sym typeface="Helvetica"/>
              </a:defRPr>
            </a:pPr>
            <a:r>
              <a:t>ENTRE PAIRS</a:t>
            </a:r>
          </a:p>
          <a:p>
            <a:pPr>
              <a:defRPr sz="2000">
                <a:solidFill>
                  <a:schemeClr val="accent1">
                    <a:hueOff val="-137333"/>
                    <a:satOff val="-2150"/>
                    <a:lumOff val="15684"/>
                  </a:schemeClr>
                </a:solidFill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r>
              <a:t>Motivation / Savoirs expérientiels</a:t>
            </a:r>
          </a:p>
        </p:txBody>
      </p:sp>
      <p:sp>
        <p:nvSpPr>
          <p:cNvPr id="208" name="(3)…"/>
          <p:cNvSpPr/>
          <p:nvPr/>
        </p:nvSpPr>
        <p:spPr>
          <a:xfrm>
            <a:off x="7772400" y="4669234"/>
            <a:ext cx="3613084" cy="1892698"/>
          </a:xfrm>
          <a:prstGeom prst="roundRect">
            <a:avLst>
              <a:gd name="adj" fmla="val 10065"/>
            </a:avLst>
          </a:prstGeom>
          <a:solidFill>
            <a:srgbClr val="FFFFFF"/>
          </a:solidFill>
          <a:ln w="12700">
            <a:miter lim="400000"/>
          </a:ln>
          <a:effectLst>
            <a:outerShdw blurRad="76200" dir="18900000" rotWithShape="0">
              <a:srgbClr val="000000">
                <a:alpha val="8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/>
          <a:p>
            <a:pPr>
              <a:defRPr sz="2400">
                <a:solidFill>
                  <a:schemeClr val="accent5">
                    <a:hueOff val="100859"/>
                    <a:satOff val="-13629"/>
                    <a:lumOff val="23879"/>
                  </a:schemeClr>
                </a:solidFill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r>
              <a:t>(3)</a:t>
            </a:r>
          </a:p>
          <a:p>
            <a:pPr>
              <a:defRPr sz="2400" b="1">
                <a:solidFill>
                  <a:schemeClr val="accent1"/>
                </a:solidFill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Helvetica"/>
                <a:ea typeface="Helvetica"/>
                <a:cs typeface="Helvetica"/>
                <a:sym typeface="Helvetica"/>
              </a:defRPr>
            </a:pPr>
            <a:r>
              <a:t>ENSEIGNEMENTS EN GROUPE</a:t>
            </a:r>
          </a:p>
          <a:p>
            <a:pPr>
              <a:defRPr sz="2000">
                <a:solidFill>
                  <a:schemeClr val="accent1">
                    <a:hueOff val="-137333"/>
                    <a:satOff val="-2150"/>
                    <a:lumOff val="15684"/>
                  </a:schemeClr>
                </a:solidFill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r>
              <a:t>savoirs experts</a:t>
            </a:r>
          </a:p>
        </p:txBody>
      </p:sp>
      <p:sp>
        <p:nvSpPr>
          <p:cNvPr id="209" name="(2)…"/>
          <p:cNvSpPr/>
          <p:nvPr/>
        </p:nvSpPr>
        <p:spPr>
          <a:xfrm>
            <a:off x="1619316" y="4669234"/>
            <a:ext cx="3613084" cy="1892698"/>
          </a:xfrm>
          <a:prstGeom prst="roundRect">
            <a:avLst>
              <a:gd name="adj" fmla="val 10065"/>
            </a:avLst>
          </a:prstGeom>
          <a:solidFill>
            <a:srgbClr val="FFFFFF"/>
          </a:solidFill>
          <a:ln w="12700">
            <a:miter lim="400000"/>
          </a:ln>
          <a:effectLst>
            <a:outerShdw blurRad="76200" dir="18900000" rotWithShape="0">
              <a:srgbClr val="000000">
                <a:alpha val="8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/>
          <a:p>
            <a:pPr>
              <a:defRPr sz="2400" b="1">
                <a:solidFill>
                  <a:schemeClr val="accent5">
                    <a:hueOff val="100859"/>
                    <a:satOff val="-13629"/>
                    <a:lumOff val="23879"/>
                  </a:schemeClr>
                </a:solidFill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Helvetica"/>
                <a:ea typeface="Helvetica"/>
                <a:cs typeface="Helvetica"/>
                <a:sym typeface="Helvetica"/>
              </a:defRPr>
            </a:pPr>
            <a:r>
              <a:t>(2)</a:t>
            </a:r>
          </a:p>
          <a:p>
            <a:pPr>
              <a:defRPr sz="2400" b="1">
                <a:solidFill>
                  <a:schemeClr val="accent1"/>
                </a:solidFill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Helvetica"/>
                <a:ea typeface="Helvetica"/>
                <a:cs typeface="Helvetica"/>
                <a:sym typeface="Helvetica"/>
              </a:defRPr>
            </a:pPr>
            <a:r>
              <a:t>PLAN PERSONNEL DE RETABLISSEMENT</a:t>
            </a:r>
          </a:p>
          <a:p>
            <a:pPr>
              <a:defRPr sz="2000">
                <a:solidFill>
                  <a:schemeClr val="accent1">
                    <a:hueOff val="-137333"/>
                    <a:satOff val="-2150"/>
                    <a:lumOff val="15684"/>
                  </a:schemeClr>
                </a:solidFill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r>
              <a:t>objectifs / actions / évaluation</a:t>
            </a:r>
          </a:p>
        </p:txBody>
      </p:sp>
      <p:sp>
        <p:nvSpPr>
          <p:cNvPr id="210" name="(1)…"/>
          <p:cNvSpPr/>
          <p:nvPr/>
        </p:nvSpPr>
        <p:spPr>
          <a:xfrm>
            <a:off x="4695857" y="2457912"/>
            <a:ext cx="3613085" cy="1892698"/>
          </a:xfrm>
          <a:prstGeom prst="roundRect">
            <a:avLst>
              <a:gd name="adj" fmla="val 10065"/>
            </a:avLst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/>
          <a:p>
            <a:pPr>
              <a:defRPr sz="2400" b="1">
                <a:solidFill>
                  <a:schemeClr val="accent5">
                    <a:hueOff val="100859"/>
                    <a:satOff val="-13629"/>
                    <a:lumOff val="23879"/>
                  </a:schemeClr>
                </a:solidFill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Helvetica"/>
                <a:ea typeface="Helvetica"/>
                <a:cs typeface="Helvetica"/>
                <a:sym typeface="Helvetica"/>
              </a:defRPr>
            </a:pPr>
            <a:r>
              <a:t>(1)</a:t>
            </a:r>
          </a:p>
          <a:p>
            <a:pPr>
              <a:defRPr sz="2400" b="1">
                <a:solidFill>
                  <a:schemeClr val="accent1"/>
                </a:solidFill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Helvetica"/>
                <a:ea typeface="Helvetica"/>
                <a:cs typeface="Helvetica"/>
                <a:sym typeface="Helvetica"/>
              </a:defRPr>
            </a:pPr>
            <a:r>
              <a:t>SUIVI INDIVIDUEL</a:t>
            </a:r>
          </a:p>
          <a:p>
            <a:pPr>
              <a:defRPr sz="2000">
                <a:solidFill>
                  <a:schemeClr val="accent1">
                    <a:hueOff val="-137333"/>
                    <a:satOff val="-2150"/>
                    <a:lumOff val="15684"/>
                  </a:schemeClr>
                </a:solidFill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r>
              <a:t>avec un psychologue coordonnateur de parcours </a:t>
            </a:r>
          </a:p>
          <a:p>
            <a:pPr>
              <a:defRPr sz="2000">
                <a:solidFill>
                  <a:schemeClr val="accent1">
                    <a:hueOff val="-137333"/>
                    <a:satOff val="-2150"/>
                    <a:lumOff val="15684"/>
                  </a:schemeClr>
                </a:solidFill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r>
              <a:t>en rétablissement</a:t>
            </a:r>
          </a:p>
        </p:txBody>
      </p:sp>
      <p:sp>
        <p:nvSpPr>
          <p:cNvPr id="211" name="Cercle"/>
          <p:cNvSpPr/>
          <p:nvPr/>
        </p:nvSpPr>
        <p:spPr>
          <a:xfrm>
            <a:off x="5867400" y="4965700"/>
            <a:ext cx="1270000" cy="1270000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chemeClr val="accent1">
                  <a:hueOff val="321133"/>
                  <a:satOff val="-12043"/>
                  <a:lumOff val="-7113"/>
                </a:schemeClr>
              </a:gs>
            </a:gsLst>
            <a:lin ang="95639"/>
          </a:gradFill>
          <a:ln w="12700">
            <a:miter lim="400000"/>
          </a:ln>
          <a:effectLst>
            <a:outerShdw blurRad="76200" dir="18900000" rotWithShape="0">
              <a:srgbClr val="000000">
                <a:alpha val="8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24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212" name="(3)…"/>
          <p:cNvSpPr/>
          <p:nvPr/>
        </p:nvSpPr>
        <p:spPr>
          <a:xfrm>
            <a:off x="7772400" y="4669234"/>
            <a:ext cx="4049316" cy="1892698"/>
          </a:xfrm>
          <a:prstGeom prst="roundRect">
            <a:avLst>
              <a:gd name="adj" fmla="val 10065"/>
            </a:avLst>
          </a:prstGeom>
          <a:solidFill>
            <a:srgbClr val="FFFFFF"/>
          </a:solidFill>
          <a:ln w="12700">
            <a:miter lim="400000"/>
          </a:ln>
          <a:effectLst>
            <a:outerShdw blurRad="76200" dir="18900000" rotWithShape="0">
              <a:srgbClr val="000000">
                <a:alpha val="8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/>
          <a:p>
            <a:pPr>
              <a:defRPr sz="2400" b="1">
                <a:solidFill>
                  <a:schemeClr val="accent5">
                    <a:hueOff val="100859"/>
                    <a:satOff val="-13629"/>
                    <a:lumOff val="23879"/>
                  </a:schemeClr>
                </a:solidFill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Helvetica"/>
                <a:ea typeface="Helvetica"/>
                <a:cs typeface="Helvetica"/>
                <a:sym typeface="Helvetica"/>
              </a:defRPr>
            </a:pPr>
            <a:r>
              <a:t>(3)</a:t>
            </a:r>
          </a:p>
          <a:p>
            <a:pPr>
              <a:defRPr sz="2400" b="1">
                <a:solidFill>
                  <a:schemeClr val="accent1"/>
                </a:solidFill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Helvetica"/>
                <a:ea typeface="Helvetica"/>
                <a:cs typeface="Helvetica"/>
                <a:sym typeface="Helvetica"/>
              </a:defRPr>
            </a:pPr>
            <a:r>
              <a:t>ENSEIGNEMENTS </a:t>
            </a:r>
          </a:p>
          <a:p>
            <a:pPr>
              <a:defRPr sz="2400" b="1">
                <a:solidFill>
                  <a:schemeClr val="accent1"/>
                </a:solidFill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Helvetica"/>
                <a:ea typeface="Helvetica"/>
                <a:cs typeface="Helvetica"/>
                <a:sym typeface="Helvetica"/>
              </a:defRPr>
            </a:pPr>
            <a:r>
              <a:t>EN GROUPE</a:t>
            </a:r>
          </a:p>
          <a:p>
            <a:pPr>
              <a:defRPr sz="2000">
                <a:solidFill>
                  <a:schemeClr val="accent1">
                    <a:hueOff val="-137333"/>
                    <a:satOff val="-2150"/>
                    <a:lumOff val="15684"/>
                  </a:schemeClr>
                </a:solidFill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r>
              <a:t>Recovery college / savoirs experts</a:t>
            </a:r>
          </a:p>
          <a:p>
            <a:pPr>
              <a:defRPr sz="2000">
                <a:solidFill>
                  <a:schemeClr val="accent1">
                    <a:hueOff val="-137333"/>
                    <a:satOff val="-2150"/>
                    <a:lumOff val="15684"/>
                  </a:schemeClr>
                </a:solidFill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r>
              <a:t>utiles au rétablissement</a:t>
            </a:r>
          </a:p>
        </p:txBody>
      </p:sp>
      <p:sp>
        <p:nvSpPr>
          <p:cNvPr id="213" name="(2)…"/>
          <p:cNvSpPr/>
          <p:nvPr/>
        </p:nvSpPr>
        <p:spPr>
          <a:xfrm>
            <a:off x="1619316" y="4669234"/>
            <a:ext cx="3613084" cy="1892698"/>
          </a:xfrm>
          <a:prstGeom prst="roundRect">
            <a:avLst>
              <a:gd name="adj" fmla="val 10065"/>
            </a:avLst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/>
          <a:p>
            <a:pPr>
              <a:defRPr sz="2400" b="1">
                <a:solidFill>
                  <a:schemeClr val="accent5">
                    <a:hueOff val="100859"/>
                    <a:satOff val="-13629"/>
                    <a:lumOff val="23879"/>
                  </a:schemeClr>
                </a:solidFill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Helvetica"/>
                <a:ea typeface="Helvetica"/>
                <a:cs typeface="Helvetica"/>
                <a:sym typeface="Helvetica"/>
              </a:defRPr>
            </a:pPr>
            <a:r>
              <a:t>(2)</a:t>
            </a:r>
          </a:p>
          <a:p>
            <a:pPr>
              <a:defRPr sz="2400" b="1">
                <a:solidFill>
                  <a:schemeClr val="accent1"/>
                </a:solidFill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Helvetica"/>
                <a:ea typeface="Helvetica"/>
                <a:cs typeface="Helvetica"/>
                <a:sym typeface="Helvetica"/>
              </a:defRPr>
            </a:pPr>
            <a:r>
              <a:t>PLAN PERSONNEL DE RÉTABLISSEMENT</a:t>
            </a:r>
          </a:p>
          <a:p>
            <a:pPr>
              <a:defRPr sz="2000">
                <a:solidFill>
                  <a:schemeClr val="accent1">
                    <a:hueOff val="-137333"/>
                    <a:satOff val="-2150"/>
                    <a:lumOff val="15684"/>
                  </a:schemeClr>
                </a:solidFill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r>
              <a:t>Objectifs / Actions / Evaluation</a:t>
            </a:r>
          </a:p>
        </p:txBody>
      </p:sp>
      <p:sp>
        <p:nvSpPr>
          <p:cNvPr id="214" name="(3)…"/>
          <p:cNvSpPr/>
          <p:nvPr/>
        </p:nvSpPr>
        <p:spPr>
          <a:xfrm>
            <a:off x="7772400" y="4669234"/>
            <a:ext cx="4049316" cy="2159662"/>
          </a:xfrm>
          <a:prstGeom prst="roundRect">
            <a:avLst>
              <a:gd name="adj" fmla="val 8821"/>
            </a:avLst>
          </a:prstGeom>
          <a:solidFill>
            <a:srgbClr val="FFFFFF"/>
          </a:solidFill>
          <a:ln w="12700">
            <a:miter lim="400000"/>
          </a:ln>
          <a:effectLst>
            <a:outerShdw blurRad="76200" dir="18900000" rotWithShape="0">
              <a:srgbClr val="000000">
                <a:alpha val="8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/>
          <a:p>
            <a:pPr>
              <a:defRPr sz="2400" b="1">
                <a:solidFill>
                  <a:schemeClr val="accent5">
                    <a:hueOff val="100859"/>
                    <a:satOff val="-13629"/>
                    <a:lumOff val="23879"/>
                  </a:schemeClr>
                </a:solidFill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Helvetica"/>
                <a:ea typeface="Helvetica"/>
                <a:cs typeface="Helvetica"/>
                <a:sym typeface="Helvetica"/>
              </a:defRPr>
            </a:pPr>
            <a:r>
              <a:t>(3)</a:t>
            </a:r>
          </a:p>
          <a:p>
            <a:pPr>
              <a:defRPr sz="2400" b="1">
                <a:solidFill>
                  <a:schemeClr val="accent1"/>
                </a:solidFill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Helvetica"/>
                <a:ea typeface="Helvetica"/>
                <a:cs typeface="Helvetica"/>
                <a:sym typeface="Helvetica"/>
              </a:defRPr>
            </a:pPr>
            <a:r>
              <a:t>ENSEIGNEMENTS </a:t>
            </a:r>
          </a:p>
          <a:p>
            <a:pPr>
              <a:defRPr sz="2400" b="1">
                <a:solidFill>
                  <a:schemeClr val="accent1"/>
                </a:solidFill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Helvetica"/>
                <a:ea typeface="Helvetica"/>
                <a:cs typeface="Helvetica"/>
                <a:sym typeface="Helvetica"/>
              </a:defRPr>
            </a:pPr>
            <a:r>
              <a:t>EN GROUPE</a:t>
            </a:r>
          </a:p>
          <a:p>
            <a:pPr>
              <a:defRPr sz="2000">
                <a:solidFill>
                  <a:schemeClr val="accent1">
                    <a:hueOff val="-137333"/>
                    <a:satOff val="-2150"/>
                    <a:lumOff val="15684"/>
                  </a:schemeClr>
                </a:solidFill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r>
              <a:t>Recovery college / Compétences &amp; Connaissances / Savoirs experts</a:t>
            </a:r>
          </a:p>
          <a:p>
            <a:pPr>
              <a:defRPr sz="2000">
                <a:solidFill>
                  <a:schemeClr val="accent1">
                    <a:hueOff val="-137333"/>
                    <a:satOff val="-2150"/>
                    <a:lumOff val="15684"/>
                  </a:schemeClr>
                </a:solidFill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r>
              <a:t>utiles au rétablissement</a:t>
            </a:r>
          </a:p>
        </p:txBody>
      </p:sp>
      <p:sp>
        <p:nvSpPr>
          <p:cNvPr id="215" name="(3)…"/>
          <p:cNvSpPr/>
          <p:nvPr/>
        </p:nvSpPr>
        <p:spPr>
          <a:xfrm>
            <a:off x="7772400" y="4669234"/>
            <a:ext cx="4049316" cy="2159662"/>
          </a:xfrm>
          <a:prstGeom prst="roundRect">
            <a:avLst>
              <a:gd name="adj" fmla="val 8821"/>
            </a:avLst>
          </a:prstGeom>
          <a:solidFill>
            <a:srgbClr val="FFFFFF"/>
          </a:solidFill>
          <a:ln w="12700">
            <a:miter lim="400000"/>
          </a:ln>
          <a:effectLst>
            <a:outerShdw blurRad="76200" dir="18900000" rotWithShape="0">
              <a:srgbClr val="000000">
                <a:alpha val="8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/>
          <a:p>
            <a:pPr>
              <a:defRPr sz="2400" b="1">
                <a:solidFill>
                  <a:schemeClr val="accent5">
                    <a:hueOff val="100859"/>
                    <a:satOff val="-13629"/>
                    <a:lumOff val="23879"/>
                  </a:schemeClr>
                </a:solidFill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Helvetica"/>
                <a:ea typeface="Helvetica"/>
                <a:cs typeface="Helvetica"/>
                <a:sym typeface="Helvetica"/>
              </a:defRPr>
            </a:pPr>
            <a:r>
              <a:t>(3)</a:t>
            </a:r>
          </a:p>
          <a:p>
            <a:pPr>
              <a:defRPr sz="2400" b="1">
                <a:solidFill>
                  <a:schemeClr val="accent1"/>
                </a:solidFill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Helvetica"/>
                <a:ea typeface="Helvetica"/>
                <a:cs typeface="Helvetica"/>
                <a:sym typeface="Helvetica"/>
              </a:defRPr>
            </a:pPr>
            <a:r>
              <a:t>ENSEIGNEMENTS </a:t>
            </a:r>
          </a:p>
          <a:p>
            <a:pPr>
              <a:defRPr sz="2400" b="1">
                <a:solidFill>
                  <a:schemeClr val="accent1"/>
                </a:solidFill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Helvetica"/>
                <a:ea typeface="Helvetica"/>
                <a:cs typeface="Helvetica"/>
                <a:sym typeface="Helvetica"/>
              </a:defRPr>
            </a:pPr>
            <a:r>
              <a:t>EN GROUPE (ETP)</a:t>
            </a:r>
          </a:p>
          <a:p>
            <a:pPr>
              <a:defRPr sz="2000">
                <a:solidFill>
                  <a:schemeClr val="accent1">
                    <a:hueOff val="-137333"/>
                    <a:satOff val="-2150"/>
                    <a:lumOff val="15684"/>
                  </a:schemeClr>
                </a:solidFill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r>
              <a:t>Recovery college / Compétences &amp; Connaissances / Savoirs experts</a:t>
            </a:r>
          </a:p>
          <a:p>
            <a:pPr>
              <a:defRPr sz="2000">
                <a:solidFill>
                  <a:schemeClr val="accent1">
                    <a:hueOff val="-137333"/>
                    <a:satOff val="-2150"/>
                    <a:lumOff val="15684"/>
                  </a:schemeClr>
                </a:solidFill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r>
              <a:t>utiles au rétablissement</a:t>
            </a:r>
          </a:p>
        </p:txBody>
      </p:sp>
      <p:sp>
        <p:nvSpPr>
          <p:cNvPr id="216" name="(3)…"/>
          <p:cNvSpPr/>
          <p:nvPr/>
        </p:nvSpPr>
        <p:spPr>
          <a:xfrm>
            <a:off x="7772400" y="4669234"/>
            <a:ext cx="4049316" cy="2252134"/>
          </a:xfrm>
          <a:prstGeom prst="roundRect">
            <a:avLst>
              <a:gd name="adj" fmla="val 8459"/>
            </a:avLst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/>
          <a:p>
            <a:pPr>
              <a:defRPr sz="2400" b="1">
                <a:solidFill>
                  <a:schemeClr val="accent5">
                    <a:hueOff val="100859"/>
                    <a:satOff val="-13629"/>
                    <a:lumOff val="23879"/>
                  </a:schemeClr>
                </a:solidFill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Helvetica"/>
                <a:ea typeface="Helvetica"/>
                <a:cs typeface="Helvetica"/>
                <a:sym typeface="Helvetica"/>
              </a:defRPr>
            </a:pPr>
            <a:r>
              <a:t>(3)</a:t>
            </a:r>
          </a:p>
          <a:p>
            <a:pPr>
              <a:defRPr sz="2400" b="1">
                <a:solidFill>
                  <a:schemeClr val="accent1"/>
                </a:solidFill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Helvetica"/>
                <a:ea typeface="Helvetica"/>
                <a:cs typeface="Helvetica"/>
                <a:sym typeface="Helvetica"/>
              </a:defRPr>
            </a:pPr>
            <a:r>
              <a:t>ENSEIGNEMENTS </a:t>
            </a:r>
          </a:p>
          <a:p>
            <a:pPr>
              <a:defRPr sz="2400" b="1">
                <a:solidFill>
                  <a:schemeClr val="accent1"/>
                </a:solidFill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Helvetica"/>
                <a:ea typeface="Helvetica"/>
                <a:cs typeface="Helvetica"/>
                <a:sym typeface="Helvetica"/>
              </a:defRPr>
            </a:pPr>
            <a:r>
              <a:t>EN GROUPE (ETP)</a:t>
            </a:r>
          </a:p>
          <a:p>
            <a:pPr>
              <a:defRPr sz="2000">
                <a:solidFill>
                  <a:schemeClr val="accent1">
                    <a:hueOff val="-137333"/>
                    <a:satOff val="-2150"/>
                    <a:lumOff val="15684"/>
                  </a:schemeClr>
                </a:solidFill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r>
              <a:t>Recovery college / Compétences &amp; Connaissances / Savoirs experts utiles au rétablissement</a:t>
            </a:r>
          </a:p>
        </p:txBody>
      </p:sp>
    </p:spTree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LES 5 PILIERS DE L’ACCOMPAGNEMENT C2A"/>
          <p:cNvSpPr txBox="1">
            <a:spLocks noGrp="1"/>
          </p:cNvSpPr>
          <p:nvPr>
            <p:ph type="ctrTitle"/>
          </p:nvPr>
        </p:nvSpPr>
        <p:spPr>
          <a:xfrm>
            <a:off x="1270000" y="249766"/>
            <a:ext cx="10464800" cy="1886348"/>
          </a:xfrm>
          <a:prstGeom prst="rect">
            <a:avLst/>
          </a:prstGeom>
          <a:ln w="6350">
            <a:solidFill>
              <a:srgbClr val="FFFFFF"/>
            </a:solidFill>
          </a:ln>
        </p:spPr>
        <p:txBody>
          <a:bodyPr anchor="ctr"/>
          <a:lstStyle>
            <a:lvl1pPr>
              <a:defRPr sz="5000" b="1">
                <a:solidFill>
                  <a:schemeClr val="accent6">
                    <a:hueOff val="105381"/>
                    <a:satOff val="14341"/>
                    <a:lumOff val="10801"/>
                  </a:schemeClr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LES 5 PILIERS DE L’ACCOMPAGNEMENT C2A</a:t>
            </a:r>
          </a:p>
        </p:txBody>
      </p:sp>
      <p:sp>
        <p:nvSpPr>
          <p:cNvPr id="219" name="(5)…"/>
          <p:cNvSpPr/>
          <p:nvPr/>
        </p:nvSpPr>
        <p:spPr>
          <a:xfrm>
            <a:off x="6826316" y="7056570"/>
            <a:ext cx="3613085" cy="2249686"/>
          </a:xfrm>
          <a:prstGeom prst="roundRect">
            <a:avLst>
              <a:gd name="adj" fmla="val 8468"/>
            </a:avLst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/>
          <a:p>
            <a:pPr>
              <a:defRPr sz="2400" b="1">
                <a:solidFill>
                  <a:schemeClr val="accent5">
                    <a:hueOff val="100859"/>
                    <a:satOff val="-13629"/>
                    <a:lumOff val="23879"/>
                  </a:schemeClr>
                </a:solidFill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Helvetica"/>
                <a:ea typeface="Helvetica"/>
                <a:cs typeface="Helvetica"/>
                <a:sym typeface="Helvetica"/>
              </a:defRPr>
            </a:pPr>
            <a:r>
              <a:t>(5)</a:t>
            </a:r>
          </a:p>
          <a:p>
            <a:pPr>
              <a:defRPr sz="2400" b="1">
                <a:solidFill>
                  <a:schemeClr val="accent1"/>
                </a:solidFill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Helvetica"/>
                <a:ea typeface="Helvetica"/>
                <a:cs typeface="Helvetica"/>
                <a:sym typeface="Helvetica"/>
              </a:defRPr>
            </a:pPr>
            <a:r>
              <a:t>SOUTIEN DES FAMILLES</a:t>
            </a:r>
          </a:p>
          <a:p>
            <a:pPr>
              <a:defRPr sz="2000">
                <a:solidFill>
                  <a:schemeClr val="accent1">
                    <a:hueOff val="-137333"/>
                    <a:satOff val="-2150"/>
                    <a:lumOff val="15684"/>
                  </a:schemeClr>
                </a:solidFill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r>
              <a:t>Permanence en partenariat avec l’UNAFAM 24 / ETP à destination des proches</a:t>
            </a:r>
          </a:p>
        </p:txBody>
      </p:sp>
      <p:sp>
        <p:nvSpPr>
          <p:cNvPr id="220" name="(4)…"/>
          <p:cNvSpPr/>
          <p:nvPr/>
        </p:nvSpPr>
        <p:spPr>
          <a:xfrm>
            <a:off x="2449049" y="7056570"/>
            <a:ext cx="3613085" cy="1750219"/>
          </a:xfrm>
          <a:prstGeom prst="roundRect">
            <a:avLst>
              <a:gd name="adj" fmla="val 10884"/>
            </a:avLst>
          </a:prstGeom>
          <a:solidFill>
            <a:srgbClr val="FFFFFF"/>
          </a:solidFill>
          <a:ln w="12700">
            <a:miter lim="400000"/>
          </a:ln>
          <a:effectLst>
            <a:outerShdw blurRad="76200" dir="18900000" rotWithShape="0">
              <a:srgbClr val="000000">
                <a:alpha val="8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/>
          <a:p>
            <a:pPr>
              <a:defRPr sz="2400" b="1">
                <a:solidFill>
                  <a:schemeClr val="accent5">
                    <a:hueOff val="100859"/>
                    <a:satOff val="-13629"/>
                    <a:lumOff val="23879"/>
                  </a:schemeClr>
                </a:solidFill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Helvetica"/>
                <a:ea typeface="Helvetica"/>
                <a:cs typeface="Helvetica"/>
                <a:sym typeface="Helvetica"/>
              </a:defRPr>
            </a:pPr>
            <a:r>
              <a:t>(4)</a:t>
            </a:r>
          </a:p>
          <a:p>
            <a:pPr>
              <a:defRPr sz="2400" b="1">
                <a:solidFill>
                  <a:schemeClr val="accent1"/>
                </a:solidFill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Helvetica"/>
                <a:ea typeface="Helvetica"/>
                <a:cs typeface="Helvetica"/>
                <a:sym typeface="Helvetica"/>
              </a:defRPr>
            </a:pPr>
            <a:r>
              <a:t>ENTRAIDE </a:t>
            </a:r>
          </a:p>
          <a:p>
            <a:pPr>
              <a:defRPr sz="2400" b="1">
                <a:solidFill>
                  <a:schemeClr val="accent1"/>
                </a:solidFill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Helvetica"/>
                <a:ea typeface="Helvetica"/>
                <a:cs typeface="Helvetica"/>
                <a:sym typeface="Helvetica"/>
              </a:defRPr>
            </a:pPr>
            <a:r>
              <a:t>ENTRE PAIRS</a:t>
            </a:r>
          </a:p>
          <a:p>
            <a:pPr>
              <a:defRPr sz="2000">
                <a:solidFill>
                  <a:schemeClr val="accent1">
                    <a:hueOff val="-137333"/>
                    <a:satOff val="-2150"/>
                    <a:lumOff val="15684"/>
                  </a:schemeClr>
                </a:solidFill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r>
              <a:t>savoirs expérientiels</a:t>
            </a:r>
          </a:p>
        </p:txBody>
      </p:sp>
      <p:sp>
        <p:nvSpPr>
          <p:cNvPr id="221" name="(3)…"/>
          <p:cNvSpPr/>
          <p:nvPr/>
        </p:nvSpPr>
        <p:spPr>
          <a:xfrm>
            <a:off x="7772400" y="4669234"/>
            <a:ext cx="3613084" cy="1892698"/>
          </a:xfrm>
          <a:prstGeom prst="roundRect">
            <a:avLst>
              <a:gd name="adj" fmla="val 10065"/>
            </a:avLst>
          </a:prstGeom>
          <a:solidFill>
            <a:srgbClr val="FFFFFF"/>
          </a:solidFill>
          <a:ln w="12700">
            <a:miter lim="400000"/>
          </a:ln>
          <a:effectLst>
            <a:outerShdw blurRad="76200" dir="18900000" rotWithShape="0">
              <a:srgbClr val="000000">
                <a:alpha val="8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/>
          <a:p>
            <a:pPr>
              <a:defRPr sz="2400" b="1">
                <a:solidFill>
                  <a:schemeClr val="accent5">
                    <a:hueOff val="100859"/>
                    <a:satOff val="-13629"/>
                    <a:lumOff val="23879"/>
                  </a:schemeClr>
                </a:solidFill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Helvetica"/>
                <a:ea typeface="Helvetica"/>
                <a:cs typeface="Helvetica"/>
                <a:sym typeface="Helvetica"/>
              </a:defRPr>
            </a:pPr>
            <a:r>
              <a:t>(3)</a:t>
            </a:r>
          </a:p>
          <a:p>
            <a:pPr>
              <a:defRPr sz="2400" b="1">
                <a:solidFill>
                  <a:schemeClr val="accent1"/>
                </a:solidFill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Helvetica"/>
                <a:ea typeface="Helvetica"/>
                <a:cs typeface="Helvetica"/>
                <a:sym typeface="Helvetica"/>
              </a:defRPr>
            </a:pPr>
            <a:r>
              <a:t>ENSEIGNEMENTS EN GROUPE</a:t>
            </a:r>
          </a:p>
          <a:p>
            <a:pPr>
              <a:defRPr sz="2000">
                <a:solidFill>
                  <a:schemeClr val="accent1">
                    <a:hueOff val="-137333"/>
                    <a:satOff val="-2150"/>
                    <a:lumOff val="15684"/>
                  </a:schemeClr>
                </a:solidFill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r>
              <a:t>savoirs experts</a:t>
            </a:r>
          </a:p>
        </p:txBody>
      </p:sp>
      <p:sp>
        <p:nvSpPr>
          <p:cNvPr id="222" name="(2)…"/>
          <p:cNvSpPr/>
          <p:nvPr/>
        </p:nvSpPr>
        <p:spPr>
          <a:xfrm>
            <a:off x="1619316" y="4669234"/>
            <a:ext cx="3613084" cy="1892698"/>
          </a:xfrm>
          <a:prstGeom prst="roundRect">
            <a:avLst>
              <a:gd name="adj" fmla="val 10065"/>
            </a:avLst>
          </a:prstGeom>
          <a:solidFill>
            <a:srgbClr val="FFFFFF"/>
          </a:solidFill>
          <a:ln w="12700">
            <a:miter lim="400000"/>
          </a:ln>
          <a:effectLst>
            <a:outerShdw blurRad="76200" dir="18900000" rotWithShape="0">
              <a:srgbClr val="000000">
                <a:alpha val="8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/>
          <a:p>
            <a:pPr>
              <a:defRPr sz="2400" b="1">
                <a:solidFill>
                  <a:schemeClr val="accent5">
                    <a:hueOff val="100859"/>
                    <a:satOff val="-13629"/>
                    <a:lumOff val="23879"/>
                  </a:schemeClr>
                </a:solidFill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Helvetica"/>
                <a:ea typeface="Helvetica"/>
                <a:cs typeface="Helvetica"/>
                <a:sym typeface="Helvetica"/>
              </a:defRPr>
            </a:pPr>
            <a:r>
              <a:t>(2)</a:t>
            </a:r>
          </a:p>
          <a:p>
            <a:pPr>
              <a:defRPr sz="2400" b="1">
                <a:solidFill>
                  <a:schemeClr val="accent1"/>
                </a:solidFill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Helvetica"/>
                <a:ea typeface="Helvetica"/>
                <a:cs typeface="Helvetica"/>
                <a:sym typeface="Helvetica"/>
              </a:defRPr>
            </a:pPr>
            <a:r>
              <a:t>PLAN PERSONNEL DE RETABLISSEMENT</a:t>
            </a:r>
          </a:p>
          <a:p>
            <a:pPr>
              <a:defRPr sz="2000">
                <a:solidFill>
                  <a:schemeClr val="accent1">
                    <a:hueOff val="-137333"/>
                    <a:satOff val="-2150"/>
                    <a:lumOff val="15684"/>
                  </a:schemeClr>
                </a:solidFill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r>
              <a:t>objectifs / actions / évaluation</a:t>
            </a:r>
          </a:p>
        </p:txBody>
      </p:sp>
      <p:sp>
        <p:nvSpPr>
          <p:cNvPr id="223" name="(1)…"/>
          <p:cNvSpPr/>
          <p:nvPr/>
        </p:nvSpPr>
        <p:spPr>
          <a:xfrm>
            <a:off x="4695857" y="2457912"/>
            <a:ext cx="3613085" cy="1892698"/>
          </a:xfrm>
          <a:prstGeom prst="roundRect">
            <a:avLst>
              <a:gd name="adj" fmla="val 10065"/>
            </a:avLst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/>
          <a:p>
            <a:pPr>
              <a:defRPr sz="2400" b="1">
                <a:solidFill>
                  <a:schemeClr val="accent5">
                    <a:hueOff val="100859"/>
                    <a:satOff val="-13629"/>
                    <a:lumOff val="23879"/>
                  </a:schemeClr>
                </a:solidFill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Helvetica"/>
                <a:ea typeface="Helvetica"/>
                <a:cs typeface="Helvetica"/>
                <a:sym typeface="Helvetica"/>
              </a:defRPr>
            </a:pPr>
            <a:r>
              <a:t>(1)</a:t>
            </a:r>
          </a:p>
          <a:p>
            <a:pPr>
              <a:defRPr sz="2400" b="1">
                <a:solidFill>
                  <a:schemeClr val="accent1"/>
                </a:solidFill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Helvetica"/>
                <a:ea typeface="Helvetica"/>
                <a:cs typeface="Helvetica"/>
                <a:sym typeface="Helvetica"/>
              </a:defRPr>
            </a:pPr>
            <a:r>
              <a:t>SUIVI INDIVIDUEL</a:t>
            </a:r>
          </a:p>
          <a:p>
            <a:pPr>
              <a:defRPr sz="2000">
                <a:solidFill>
                  <a:schemeClr val="accent1">
                    <a:hueOff val="-137333"/>
                    <a:satOff val="-2150"/>
                    <a:lumOff val="15684"/>
                  </a:schemeClr>
                </a:solidFill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r>
              <a:t>avec un psychologue coordonnateur de parcours </a:t>
            </a:r>
          </a:p>
          <a:p>
            <a:pPr>
              <a:defRPr sz="2000">
                <a:solidFill>
                  <a:schemeClr val="accent1">
                    <a:hueOff val="-137333"/>
                    <a:satOff val="-2150"/>
                    <a:lumOff val="15684"/>
                  </a:schemeClr>
                </a:solidFill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r>
              <a:t>en rétablissement</a:t>
            </a:r>
          </a:p>
        </p:txBody>
      </p:sp>
      <p:sp>
        <p:nvSpPr>
          <p:cNvPr id="224" name="Cercle"/>
          <p:cNvSpPr/>
          <p:nvPr/>
        </p:nvSpPr>
        <p:spPr>
          <a:xfrm>
            <a:off x="5867400" y="4965700"/>
            <a:ext cx="1270000" cy="1270000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chemeClr val="accent1">
                  <a:hueOff val="321133"/>
                  <a:satOff val="-12043"/>
                  <a:lumOff val="-7113"/>
                </a:schemeClr>
              </a:gs>
            </a:gsLst>
            <a:lin ang="95639"/>
          </a:gradFill>
          <a:ln w="12700">
            <a:miter lim="400000"/>
          </a:ln>
          <a:effectLst>
            <a:outerShdw blurRad="76200" dir="18900000" rotWithShape="0">
              <a:srgbClr val="000000">
                <a:alpha val="8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24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225" name="(3)…"/>
          <p:cNvSpPr/>
          <p:nvPr/>
        </p:nvSpPr>
        <p:spPr>
          <a:xfrm>
            <a:off x="7772400" y="4669234"/>
            <a:ext cx="4049316" cy="1892698"/>
          </a:xfrm>
          <a:prstGeom prst="roundRect">
            <a:avLst>
              <a:gd name="adj" fmla="val 10065"/>
            </a:avLst>
          </a:prstGeom>
          <a:solidFill>
            <a:srgbClr val="FFFFFF"/>
          </a:solidFill>
          <a:ln w="12700">
            <a:miter lim="400000"/>
          </a:ln>
          <a:effectLst>
            <a:outerShdw blurRad="76200" dir="18900000" rotWithShape="0">
              <a:srgbClr val="000000">
                <a:alpha val="8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/>
          <a:p>
            <a:pPr>
              <a:defRPr sz="2400" b="1">
                <a:solidFill>
                  <a:schemeClr val="accent5">
                    <a:hueOff val="100859"/>
                    <a:satOff val="-13629"/>
                    <a:lumOff val="23879"/>
                  </a:schemeClr>
                </a:solidFill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Helvetica"/>
                <a:ea typeface="Helvetica"/>
                <a:cs typeface="Helvetica"/>
                <a:sym typeface="Helvetica"/>
              </a:defRPr>
            </a:pPr>
            <a:r>
              <a:t>(3)</a:t>
            </a:r>
          </a:p>
          <a:p>
            <a:pPr>
              <a:defRPr sz="2400" b="1">
                <a:solidFill>
                  <a:schemeClr val="accent1"/>
                </a:solidFill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Helvetica"/>
                <a:ea typeface="Helvetica"/>
                <a:cs typeface="Helvetica"/>
                <a:sym typeface="Helvetica"/>
              </a:defRPr>
            </a:pPr>
            <a:r>
              <a:t>ENSEIGNEMENTS </a:t>
            </a:r>
          </a:p>
          <a:p>
            <a:pPr>
              <a:defRPr sz="2400" b="1">
                <a:solidFill>
                  <a:schemeClr val="accent1"/>
                </a:solidFill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Helvetica"/>
                <a:ea typeface="Helvetica"/>
                <a:cs typeface="Helvetica"/>
                <a:sym typeface="Helvetica"/>
              </a:defRPr>
            </a:pPr>
            <a:r>
              <a:t>EN GROUPE</a:t>
            </a:r>
          </a:p>
          <a:p>
            <a:pPr>
              <a:defRPr sz="2000">
                <a:solidFill>
                  <a:schemeClr val="accent1">
                    <a:hueOff val="-137333"/>
                    <a:satOff val="-2150"/>
                    <a:lumOff val="15684"/>
                  </a:schemeClr>
                </a:solidFill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r>
              <a:t>Recovery college / savoirs experts</a:t>
            </a:r>
          </a:p>
          <a:p>
            <a:pPr>
              <a:defRPr sz="2000">
                <a:solidFill>
                  <a:schemeClr val="accent1">
                    <a:hueOff val="-137333"/>
                    <a:satOff val="-2150"/>
                    <a:lumOff val="15684"/>
                  </a:schemeClr>
                </a:solidFill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r>
              <a:t>utiles au rétablissement</a:t>
            </a:r>
          </a:p>
        </p:txBody>
      </p:sp>
      <p:sp>
        <p:nvSpPr>
          <p:cNvPr id="226" name="(4)…"/>
          <p:cNvSpPr/>
          <p:nvPr/>
        </p:nvSpPr>
        <p:spPr>
          <a:xfrm>
            <a:off x="2449049" y="7056570"/>
            <a:ext cx="3613085" cy="1892697"/>
          </a:xfrm>
          <a:prstGeom prst="roundRect">
            <a:avLst>
              <a:gd name="adj" fmla="val 10065"/>
            </a:avLst>
          </a:prstGeom>
          <a:solidFill>
            <a:srgbClr val="FFFFFF"/>
          </a:solidFill>
          <a:ln w="12700">
            <a:miter lim="400000"/>
          </a:ln>
          <a:effectLst>
            <a:outerShdw blurRad="76200" dir="18900000" rotWithShape="0">
              <a:srgbClr val="000000">
                <a:alpha val="8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/>
          <a:p>
            <a:pPr>
              <a:defRPr sz="2400" b="1">
                <a:solidFill>
                  <a:schemeClr val="accent5">
                    <a:hueOff val="100859"/>
                    <a:satOff val="-13629"/>
                    <a:lumOff val="23879"/>
                  </a:schemeClr>
                </a:solidFill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Helvetica"/>
                <a:ea typeface="Helvetica"/>
                <a:cs typeface="Helvetica"/>
                <a:sym typeface="Helvetica"/>
              </a:defRPr>
            </a:pPr>
            <a:r>
              <a:t>(4)</a:t>
            </a:r>
          </a:p>
          <a:p>
            <a:pPr>
              <a:defRPr sz="2400" b="1">
                <a:solidFill>
                  <a:schemeClr val="accent1"/>
                </a:solidFill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Helvetica"/>
                <a:ea typeface="Helvetica"/>
                <a:cs typeface="Helvetica"/>
                <a:sym typeface="Helvetica"/>
              </a:defRPr>
            </a:pPr>
            <a:r>
              <a:t>ENTRAIDE </a:t>
            </a:r>
          </a:p>
          <a:p>
            <a:pPr>
              <a:defRPr sz="2400" b="1">
                <a:solidFill>
                  <a:schemeClr val="accent1"/>
                </a:solidFill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Helvetica"/>
                <a:ea typeface="Helvetica"/>
                <a:cs typeface="Helvetica"/>
                <a:sym typeface="Helvetica"/>
              </a:defRPr>
            </a:pPr>
            <a:r>
              <a:t>ENTRE PAIRS</a:t>
            </a:r>
          </a:p>
          <a:p>
            <a:pPr>
              <a:defRPr sz="2000">
                <a:solidFill>
                  <a:schemeClr val="accent1">
                    <a:hueOff val="-137333"/>
                    <a:satOff val="-2150"/>
                    <a:lumOff val="15684"/>
                  </a:schemeClr>
                </a:solidFill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r>
              <a:t>motivation / savoirs expérientiels</a:t>
            </a:r>
          </a:p>
        </p:txBody>
      </p:sp>
      <p:sp>
        <p:nvSpPr>
          <p:cNvPr id="227" name="(2)…"/>
          <p:cNvSpPr/>
          <p:nvPr/>
        </p:nvSpPr>
        <p:spPr>
          <a:xfrm>
            <a:off x="1619316" y="4669234"/>
            <a:ext cx="3613084" cy="1892698"/>
          </a:xfrm>
          <a:prstGeom prst="roundRect">
            <a:avLst>
              <a:gd name="adj" fmla="val 10065"/>
            </a:avLst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/>
          <a:p>
            <a:pPr>
              <a:defRPr sz="2400" b="1">
                <a:solidFill>
                  <a:schemeClr val="accent5">
                    <a:hueOff val="100859"/>
                    <a:satOff val="-13629"/>
                    <a:lumOff val="23879"/>
                  </a:schemeClr>
                </a:solidFill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Helvetica"/>
                <a:ea typeface="Helvetica"/>
                <a:cs typeface="Helvetica"/>
                <a:sym typeface="Helvetica"/>
              </a:defRPr>
            </a:pPr>
            <a:r>
              <a:t>(2)</a:t>
            </a:r>
          </a:p>
          <a:p>
            <a:pPr>
              <a:defRPr sz="2400" b="1">
                <a:solidFill>
                  <a:schemeClr val="accent1"/>
                </a:solidFill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Helvetica"/>
                <a:ea typeface="Helvetica"/>
                <a:cs typeface="Helvetica"/>
                <a:sym typeface="Helvetica"/>
              </a:defRPr>
            </a:pPr>
            <a:r>
              <a:t>PLAN PERSONNEL DE RÉTABLISSEMENT</a:t>
            </a:r>
          </a:p>
          <a:p>
            <a:pPr>
              <a:defRPr sz="2000">
                <a:solidFill>
                  <a:schemeClr val="accent1">
                    <a:hueOff val="-137333"/>
                    <a:satOff val="-2150"/>
                    <a:lumOff val="15684"/>
                  </a:schemeClr>
                </a:solidFill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r>
              <a:t>Objectifs / Actions / Evaluation</a:t>
            </a:r>
          </a:p>
        </p:txBody>
      </p:sp>
      <p:sp>
        <p:nvSpPr>
          <p:cNvPr id="228" name="(3)…"/>
          <p:cNvSpPr/>
          <p:nvPr/>
        </p:nvSpPr>
        <p:spPr>
          <a:xfrm>
            <a:off x="7772400" y="4669234"/>
            <a:ext cx="4049316" cy="2159662"/>
          </a:xfrm>
          <a:prstGeom prst="roundRect">
            <a:avLst>
              <a:gd name="adj" fmla="val 8821"/>
            </a:avLst>
          </a:prstGeom>
          <a:solidFill>
            <a:srgbClr val="FFFFFF"/>
          </a:solidFill>
          <a:ln w="12700">
            <a:miter lim="400000"/>
          </a:ln>
          <a:effectLst>
            <a:outerShdw blurRad="76200" dir="18900000" rotWithShape="0">
              <a:srgbClr val="000000">
                <a:alpha val="8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/>
          <a:p>
            <a:pPr>
              <a:defRPr sz="2400" b="1">
                <a:solidFill>
                  <a:schemeClr val="accent5">
                    <a:hueOff val="100859"/>
                    <a:satOff val="-13629"/>
                    <a:lumOff val="23879"/>
                  </a:schemeClr>
                </a:solidFill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Helvetica"/>
                <a:ea typeface="Helvetica"/>
                <a:cs typeface="Helvetica"/>
                <a:sym typeface="Helvetica"/>
              </a:defRPr>
            </a:pPr>
            <a:r>
              <a:t>(3)</a:t>
            </a:r>
          </a:p>
          <a:p>
            <a:pPr>
              <a:defRPr sz="2400" b="1">
                <a:solidFill>
                  <a:schemeClr val="accent1"/>
                </a:solidFill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Helvetica"/>
                <a:ea typeface="Helvetica"/>
                <a:cs typeface="Helvetica"/>
                <a:sym typeface="Helvetica"/>
              </a:defRPr>
            </a:pPr>
            <a:r>
              <a:t>ENSEIGNEMENTS </a:t>
            </a:r>
          </a:p>
          <a:p>
            <a:pPr>
              <a:defRPr sz="2400" b="1">
                <a:solidFill>
                  <a:schemeClr val="accent1"/>
                </a:solidFill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Helvetica"/>
                <a:ea typeface="Helvetica"/>
                <a:cs typeface="Helvetica"/>
                <a:sym typeface="Helvetica"/>
              </a:defRPr>
            </a:pPr>
            <a:r>
              <a:t>EN GROUPE</a:t>
            </a:r>
          </a:p>
          <a:p>
            <a:pPr>
              <a:defRPr sz="2000">
                <a:solidFill>
                  <a:schemeClr val="accent1">
                    <a:hueOff val="-137333"/>
                    <a:satOff val="-2150"/>
                    <a:lumOff val="15684"/>
                  </a:schemeClr>
                </a:solidFill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r>
              <a:t>Recovery college / Compétences &amp; Connaissances / Savoirs experts</a:t>
            </a:r>
          </a:p>
          <a:p>
            <a:pPr>
              <a:defRPr sz="2000">
                <a:solidFill>
                  <a:schemeClr val="accent1">
                    <a:hueOff val="-137333"/>
                    <a:satOff val="-2150"/>
                    <a:lumOff val="15684"/>
                  </a:schemeClr>
                </a:solidFill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r>
              <a:t>utiles au rétablissement</a:t>
            </a:r>
          </a:p>
        </p:txBody>
      </p:sp>
      <p:sp>
        <p:nvSpPr>
          <p:cNvPr id="229" name="(3)…"/>
          <p:cNvSpPr/>
          <p:nvPr/>
        </p:nvSpPr>
        <p:spPr>
          <a:xfrm>
            <a:off x="7772400" y="4669234"/>
            <a:ext cx="4049316" cy="2159662"/>
          </a:xfrm>
          <a:prstGeom prst="roundRect">
            <a:avLst>
              <a:gd name="adj" fmla="val 8821"/>
            </a:avLst>
          </a:prstGeom>
          <a:solidFill>
            <a:srgbClr val="FFFFFF"/>
          </a:solidFill>
          <a:ln w="12700">
            <a:miter lim="400000"/>
          </a:ln>
          <a:effectLst>
            <a:outerShdw blurRad="76200" dir="18900000" rotWithShape="0">
              <a:srgbClr val="000000">
                <a:alpha val="8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/>
          <a:p>
            <a:pPr>
              <a:defRPr sz="2400" b="1">
                <a:solidFill>
                  <a:schemeClr val="accent5">
                    <a:hueOff val="100859"/>
                    <a:satOff val="-13629"/>
                    <a:lumOff val="23879"/>
                  </a:schemeClr>
                </a:solidFill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Helvetica"/>
                <a:ea typeface="Helvetica"/>
                <a:cs typeface="Helvetica"/>
                <a:sym typeface="Helvetica"/>
              </a:defRPr>
            </a:pPr>
            <a:r>
              <a:t>(3)</a:t>
            </a:r>
          </a:p>
          <a:p>
            <a:pPr>
              <a:defRPr sz="2400" b="1">
                <a:solidFill>
                  <a:schemeClr val="accent1"/>
                </a:solidFill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Helvetica"/>
                <a:ea typeface="Helvetica"/>
                <a:cs typeface="Helvetica"/>
                <a:sym typeface="Helvetica"/>
              </a:defRPr>
            </a:pPr>
            <a:r>
              <a:t>ENSEIGNEMENTS </a:t>
            </a:r>
          </a:p>
          <a:p>
            <a:pPr>
              <a:defRPr sz="2400" b="1">
                <a:solidFill>
                  <a:schemeClr val="accent1"/>
                </a:solidFill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Helvetica"/>
                <a:ea typeface="Helvetica"/>
                <a:cs typeface="Helvetica"/>
                <a:sym typeface="Helvetica"/>
              </a:defRPr>
            </a:pPr>
            <a:r>
              <a:t>EN GROUPE (ETP)</a:t>
            </a:r>
          </a:p>
          <a:p>
            <a:pPr>
              <a:defRPr sz="2000">
                <a:solidFill>
                  <a:schemeClr val="accent1">
                    <a:hueOff val="-137333"/>
                    <a:satOff val="-2150"/>
                    <a:lumOff val="15684"/>
                  </a:schemeClr>
                </a:solidFill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r>
              <a:t>Recovery college / Compétences &amp; Connaissances / Savoirs experts</a:t>
            </a:r>
          </a:p>
          <a:p>
            <a:pPr>
              <a:defRPr sz="2000">
                <a:solidFill>
                  <a:schemeClr val="accent1">
                    <a:hueOff val="-137333"/>
                    <a:satOff val="-2150"/>
                    <a:lumOff val="15684"/>
                  </a:schemeClr>
                </a:solidFill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r>
              <a:t>utiles au rétablissement</a:t>
            </a:r>
          </a:p>
        </p:txBody>
      </p:sp>
      <p:sp>
        <p:nvSpPr>
          <p:cNvPr id="230" name="(3)…"/>
          <p:cNvSpPr/>
          <p:nvPr/>
        </p:nvSpPr>
        <p:spPr>
          <a:xfrm>
            <a:off x="7772400" y="4669234"/>
            <a:ext cx="4049316" cy="2249687"/>
          </a:xfrm>
          <a:prstGeom prst="roundRect">
            <a:avLst>
              <a:gd name="adj" fmla="val 8468"/>
            </a:avLst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/>
          <a:p>
            <a:pPr>
              <a:defRPr sz="2400" b="1">
                <a:solidFill>
                  <a:schemeClr val="accent5">
                    <a:hueOff val="100859"/>
                    <a:satOff val="-13629"/>
                    <a:lumOff val="23879"/>
                  </a:schemeClr>
                </a:solidFill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Helvetica"/>
                <a:ea typeface="Helvetica"/>
                <a:cs typeface="Helvetica"/>
                <a:sym typeface="Helvetica"/>
              </a:defRPr>
            </a:pPr>
            <a:r>
              <a:t>(3)</a:t>
            </a:r>
          </a:p>
          <a:p>
            <a:pPr>
              <a:defRPr sz="2400" b="1">
                <a:solidFill>
                  <a:schemeClr val="accent1"/>
                </a:solidFill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Helvetica"/>
                <a:ea typeface="Helvetica"/>
                <a:cs typeface="Helvetica"/>
                <a:sym typeface="Helvetica"/>
              </a:defRPr>
            </a:pPr>
            <a:r>
              <a:t>ENSEIGNEMENTS </a:t>
            </a:r>
          </a:p>
          <a:p>
            <a:pPr>
              <a:defRPr sz="2400" b="1">
                <a:solidFill>
                  <a:schemeClr val="accent1"/>
                </a:solidFill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Helvetica"/>
                <a:ea typeface="Helvetica"/>
                <a:cs typeface="Helvetica"/>
                <a:sym typeface="Helvetica"/>
              </a:defRPr>
            </a:pPr>
            <a:r>
              <a:t>EN GROUPE (ETP)</a:t>
            </a:r>
          </a:p>
          <a:p>
            <a:pPr>
              <a:defRPr sz="2000">
                <a:solidFill>
                  <a:schemeClr val="accent1">
                    <a:hueOff val="-137333"/>
                    <a:satOff val="-2150"/>
                    <a:lumOff val="15684"/>
                  </a:schemeClr>
                </a:solidFill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r>
              <a:t>Recovery college / Compétences &amp; Connaissances / Savoirs experts utiles au rétablissement</a:t>
            </a:r>
          </a:p>
        </p:txBody>
      </p:sp>
      <p:sp>
        <p:nvSpPr>
          <p:cNvPr id="231" name="(4)…"/>
          <p:cNvSpPr/>
          <p:nvPr/>
        </p:nvSpPr>
        <p:spPr>
          <a:xfrm>
            <a:off x="2449049" y="7056570"/>
            <a:ext cx="3613085" cy="1892697"/>
          </a:xfrm>
          <a:prstGeom prst="roundRect">
            <a:avLst>
              <a:gd name="adj" fmla="val 10065"/>
            </a:avLst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/>
          <a:p>
            <a:pPr>
              <a:defRPr sz="2400" b="1">
                <a:solidFill>
                  <a:schemeClr val="accent5">
                    <a:hueOff val="100859"/>
                    <a:satOff val="-13629"/>
                    <a:lumOff val="23879"/>
                  </a:schemeClr>
                </a:solidFill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Helvetica"/>
                <a:ea typeface="Helvetica"/>
                <a:cs typeface="Helvetica"/>
                <a:sym typeface="Helvetica"/>
              </a:defRPr>
            </a:pPr>
            <a:r>
              <a:t>(4)</a:t>
            </a:r>
          </a:p>
          <a:p>
            <a:pPr>
              <a:defRPr sz="2400" b="1">
                <a:solidFill>
                  <a:schemeClr val="accent1"/>
                </a:solidFill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Helvetica"/>
                <a:ea typeface="Helvetica"/>
                <a:cs typeface="Helvetica"/>
                <a:sym typeface="Helvetica"/>
              </a:defRPr>
            </a:pPr>
            <a:r>
              <a:t>ENTRAIDE </a:t>
            </a:r>
          </a:p>
          <a:p>
            <a:pPr>
              <a:defRPr sz="2400" b="1">
                <a:solidFill>
                  <a:schemeClr val="accent1"/>
                </a:solidFill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Helvetica"/>
                <a:ea typeface="Helvetica"/>
                <a:cs typeface="Helvetica"/>
                <a:sym typeface="Helvetica"/>
              </a:defRPr>
            </a:pPr>
            <a:r>
              <a:t>ENTRE PAIRS</a:t>
            </a:r>
          </a:p>
          <a:p>
            <a:pPr>
              <a:defRPr sz="2000">
                <a:solidFill>
                  <a:schemeClr val="accent1">
                    <a:hueOff val="-137333"/>
                    <a:satOff val="-2150"/>
                    <a:lumOff val="15684"/>
                  </a:schemeClr>
                </a:solidFill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r>
              <a:t>Motivation / Savoirs expérientiels</a:t>
            </a:r>
          </a:p>
        </p:txBody>
      </p:sp>
    </p:spTree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LES EFFETS DE L’ACCOMPAGNEMENT C2A"/>
          <p:cNvSpPr txBox="1">
            <a:spLocks noGrp="1"/>
          </p:cNvSpPr>
          <p:nvPr>
            <p:ph type="ctrTitle"/>
          </p:nvPr>
        </p:nvSpPr>
        <p:spPr>
          <a:xfrm>
            <a:off x="1270000" y="300566"/>
            <a:ext cx="10464800" cy="2386014"/>
          </a:xfrm>
          <a:prstGeom prst="rect">
            <a:avLst/>
          </a:prstGeom>
          <a:ln w="6350">
            <a:solidFill>
              <a:srgbClr val="FFFFFF"/>
            </a:solidFill>
          </a:ln>
        </p:spPr>
        <p:txBody>
          <a:bodyPr anchor="ctr"/>
          <a:lstStyle>
            <a:lvl1pPr>
              <a:defRPr sz="5000" b="1">
                <a:solidFill>
                  <a:schemeClr val="accent6">
                    <a:hueOff val="105381"/>
                    <a:satOff val="14341"/>
                    <a:lumOff val="10801"/>
                  </a:schemeClr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LES EFFETS DE L’ACCOMPAGNEMENT C2A</a:t>
            </a:r>
          </a:p>
        </p:txBody>
      </p:sp>
      <p:sp>
        <p:nvSpPr>
          <p:cNvPr id="234" name="Amélioration réelle de la qualité de vie Sentiment de revivre / Retrouver une vie normale…"/>
          <p:cNvSpPr txBox="1">
            <a:spLocks noGrp="1"/>
          </p:cNvSpPr>
          <p:nvPr>
            <p:ph type="subTitle" idx="1"/>
          </p:nvPr>
        </p:nvSpPr>
        <p:spPr>
          <a:xfrm>
            <a:off x="1270000" y="2957909"/>
            <a:ext cx="10464800" cy="6645408"/>
          </a:xfrm>
          <a:prstGeom prst="rect">
            <a:avLst/>
          </a:prstGeom>
          <a:ln w="6350">
            <a:solidFill>
              <a:schemeClr val="accent6">
                <a:hueOff val="105381"/>
                <a:satOff val="14341"/>
                <a:lumOff val="10801"/>
              </a:schemeClr>
            </a:solidFill>
          </a:ln>
        </p:spPr>
        <p:txBody>
          <a:bodyPr anchor="ctr"/>
          <a:lstStyle/>
          <a:p>
            <a:pPr marL="385010" indent="-385010" algn="just">
              <a:buSzPct val="75000"/>
              <a:buChar char="•"/>
              <a:defRPr b="1">
                <a:latin typeface="Helvetica"/>
                <a:ea typeface="Helvetica"/>
                <a:cs typeface="Helvetica"/>
                <a:sym typeface="Helvetica"/>
              </a:defRPr>
            </a:pPr>
            <a:r>
              <a:t>Amélioration réelle de la qualité de vie </a:t>
            </a:r>
            <a:r>
              <a:rPr sz="2000" b="0">
                <a:solidFill>
                  <a:schemeClr val="accent6">
                    <a:hueOff val="7068528"/>
                    <a:satOff val="-63217"/>
                    <a:lumOff val="21330"/>
                  </a:schemeClr>
                </a:solidFill>
                <a:latin typeface="+mn-lt"/>
                <a:ea typeface="+mn-ea"/>
                <a:cs typeface="+mn-cs"/>
                <a:sym typeface="Helvetica Light"/>
              </a:rPr>
              <a:t>Sentiment de revivre / Retrouver une vie normale</a:t>
            </a:r>
          </a:p>
          <a:p>
            <a:pPr marL="385010" indent="-385010" algn="just">
              <a:buSzPct val="75000"/>
              <a:buChar char="•"/>
              <a:defRPr b="1">
                <a:latin typeface="Helvetica"/>
                <a:ea typeface="Helvetica"/>
                <a:cs typeface="Helvetica"/>
                <a:sym typeface="Helvetica"/>
              </a:defRPr>
            </a:pPr>
            <a:r>
              <a:t>Accés à une nouvelle identité autre que celle de « malade » </a:t>
            </a:r>
            <a:r>
              <a:rPr sz="2000" b="0">
                <a:solidFill>
                  <a:schemeClr val="accent6">
                    <a:hueOff val="7068528"/>
                    <a:satOff val="-63217"/>
                    <a:lumOff val="21330"/>
                  </a:schemeClr>
                </a:solidFill>
                <a:latin typeface="+mn-lt"/>
                <a:ea typeface="+mn-ea"/>
                <a:cs typeface="+mn-cs"/>
                <a:sym typeface="Helvetica Light"/>
              </a:rPr>
              <a:t>Effet de restructuration cognitive / Quitter une identité de malade pour redevenir une personne à part entière / Lutte efficace contre la stigmatisation et diminution de  l’auto-stigmatisation</a:t>
            </a:r>
          </a:p>
          <a:p>
            <a:pPr marL="385010" indent="-385010" algn="just">
              <a:buSzPct val="75000"/>
              <a:buChar char="•"/>
              <a:defRPr b="1">
                <a:latin typeface="Helvetica"/>
                <a:ea typeface="Helvetica"/>
                <a:cs typeface="Helvetica"/>
                <a:sym typeface="Helvetica"/>
              </a:defRPr>
            </a:pPr>
            <a:r>
              <a:t>Amélioration de l’estime de soi </a:t>
            </a:r>
            <a:r>
              <a:rPr sz="2000" b="0">
                <a:solidFill>
                  <a:schemeClr val="accent6">
                    <a:hueOff val="7068528"/>
                    <a:satOff val="-63217"/>
                    <a:lumOff val="21330"/>
                  </a:schemeClr>
                </a:solidFill>
                <a:latin typeface="+mn-lt"/>
                <a:ea typeface="+mn-ea"/>
                <a:cs typeface="+mn-cs"/>
                <a:sym typeface="Helvetica Light"/>
              </a:rPr>
              <a:t>Restauration narcissique / Sortie progressive de la dépression / Confiance en soi retrouvée</a:t>
            </a:r>
          </a:p>
          <a:p>
            <a:pPr marL="385010" indent="-385010" algn="just">
              <a:buSzPct val="75000"/>
              <a:buChar char="•"/>
              <a:defRPr b="1">
                <a:latin typeface="Helvetica"/>
                <a:ea typeface="Helvetica"/>
                <a:cs typeface="Helvetica"/>
                <a:sym typeface="Helvetica"/>
              </a:defRPr>
            </a:pPr>
            <a:r>
              <a:t>Resocialisation progressive et réelle </a:t>
            </a:r>
            <a:r>
              <a:rPr sz="2000" b="0">
                <a:solidFill>
                  <a:schemeClr val="accent6">
                    <a:hueOff val="7068528"/>
                    <a:satOff val="-63217"/>
                    <a:lumOff val="21330"/>
                  </a:schemeClr>
                </a:solidFill>
                <a:latin typeface="+mn-lt"/>
                <a:ea typeface="+mn-ea"/>
                <a:cs typeface="+mn-cs"/>
                <a:sym typeface="Helvetica Light"/>
              </a:rPr>
              <a:t>Restauration du pouvoir d’agir / Aller vers le rôle social de son choix / Rétablissement fonctionnel (restauration des capacités) permettant un rétablissement social </a:t>
            </a:r>
          </a:p>
          <a:p>
            <a:pPr marL="385010" indent="-385010" algn="just">
              <a:buSzPct val="75000"/>
              <a:buChar char="•"/>
              <a:defRPr b="1">
                <a:latin typeface="Helvetica"/>
                <a:ea typeface="Helvetica"/>
                <a:cs typeface="Helvetica"/>
                <a:sym typeface="Helvetica"/>
              </a:defRPr>
            </a:pPr>
            <a:r>
              <a:t>Prévention des rechutes et des ruptures de parcours </a:t>
            </a:r>
            <a:r>
              <a:rPr sz="2000" b="0">
                <a:solidFill>
                  <a:schemeClr val="accent6">
                    <a:hueOff val="7068528"/>
                    <a:satOff val="-63217"/>
                    <a:lumOff val="21330"/>
                  </a:schemeClr>
                </a:solidFill>
                <a:latin typeface="+mn-lt"/>
                <a:ea typeface="+mn-ea"/>
                <a:cs typeface="+mn-cs"/>
                <a:sym typeface="Helvetica Light"/>
              </a:rPr>
              <a:t>Diminution des ré-hospitalisations et de la durée des hospitalisations</a:t>
            </a:r>
          </a:p>
          <a:p>
            <a:pPr marL="385010" indent="-385010" algn="just">
              <a:buSzPct val="75000"/>
              <a:buChar char="•"/>
              <a:defRPr b="1">
                <a:latin typeface="Helvetica"/>
                <a:ea typeface="Helvetica"/>
                <a:cs typeface="Helvetica"/>
                <a:sym typeface="Helvetica"/>
              </a:defRPr>
            </a:pPr>
            <a:r>
              <a:t>Déstigmatisation </a:t>
            </a:r>
            <a:r>
              <a:rPr sz="2000" b="0">
                <a:solidFill>
                  <a:schemeClr val="accent6">
                    <a:hueOff val="7068528"/>
                    <a:satOff val="-63217"/>
                    <a:lumOff val="21330"/>
                  </a:schemeClr>
                </a:solidFill>
                <a:latin typeface="+mn-lt"/>
                <a:ea typeface="+mn-ea"/>
                <a:cs typeface="+mn-cs"/>
                <a:sym typeface="Helvetica Light"/>
              </a:rPr>
              <a:t>Promouvoir une société plus inclusive pour les personnes en situation de handicap psychique / Favoriser le dépistage précoce</a:t>
            </a:r>
          </a:p>
          <a:p>
            <a:pPr marL="385010" indent="-385010" algn="just">
              <a:buSzPct val="75000"/>
              <a:buChar char="•"/>
              <a:defRPr b="1">
                <a:latin typeface="Helvetica"/>
                <a:ea typeface="Helvetica"/>
                <a:cs typeface="Helvetica"/>
                <a:sym typeface="Helvetica"/>
              </a:defRPr>
            </a:pPr>
            <a:r>
              <a:t>Amélioration de la qualité de vie des familles</a:t>
            </a:r>
          </a:p>
        </p:txBody>
      </p:sp>
    </p:spTree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VIDÉO"/>
          <p:cNvSpPr txBox="1">
            <a:spLocks noGrp="1"/>
          </p:cNvSpPr>
          <p:nvPr>
            <p:ph type="ctrTitle"/>
          </p:nvPr>
        </p:nvSpPr>
        <p:spPr>
          <a:xfrm>
            <a:off x="1270000" y="825500"/>
            <a:ext cx="10464800" cy="1763779"/>
          </a:xfrm>
          <a:prstGeom prst="rect">
            <a:avLst/>
          </a:prstGeom>
          <a:ln w="6350">
            <a:solidFill>
              <a:srgbClr val="FFFFFF"/>
            </a:solidFill>
          </a:ln>
        </p:spPr>
        <p:txBody>
          <a:bodyPr anchor="ctr"/>
          <a:lstStyle>
            <a:lvl1pPr>
              <a:defRPr sz="5000" b="1">
                <a:solidFill>
                  <a:schemeClr val="accent6">
                    <a:hueOff val="105381"/>
                    <a:satOff val="14341"/>
                    <a:lumOff val="10801"/>
                  </a:schemeClr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VIDÉO</a:t>
            </a:r>
          </a:p>
        </p:txBody>
      </p:sp>
      <p:sp>
        <p:nvSpPr>
          <p:cNvPr id="237" name="Claire, Diane, Séverine, Noé et Vincent…"/>
          <p:cNvSpPr txBox="1">
            <a:spLocks noGrp="1"/>
          </p:cNvSpPr>
          <p:nvPr>
            <p:ph type="subTitle" idx="1"/>
          </p:nvPr>
        </p:nvSpPr>
        <p:spPr>
          <a:xfrm>
            <a:off x="1270000" y="3256028"/>
            <a:ext cx="10464800" cy="5385462"/>
          </a:xfrm>
          <a:prstGeom prst="rect">
            <a:avLst/>
          </a:prstGeom>
          <a:ln w="6350">
            <a:solidFill>
              <a:schemeClr val="accent6">
                <a:hueOff val="105381"/>
                <a:satOff val="14341"/>
                <a:lumOff val="10801"/>
              </a:schemeClr>
            </a:solidFill>
          </a:ln>
        </p:spPr>
        <p:txBody>
          <a:bodyPr anchor="ctr"/>
          <a:lstStyle/>
          <a:p>
            <a:r>
              <a:rPr b="1">
                <a:latin typeface="Helvetica"/>
                <a:ea typeface="Helvetica"/>
                <a:cs typeface="Helvetica"/>
                <a:sym typeface="Helvetica"/>
              </a:rPr>
              <a:t>Claire</a:t>
            </a:r>
            <a:r>
              <a:t>, </a:t>
            </a:r>
            <a:r>
              <a:rPr b="1">
                <a:latin typeface="Helvetica"/>
                <a:ea typeface="Helvetica"/>
                <a:cs typeface="Helvetica"/>
                <a:sym typeface="Helvetica"/>
              </a:rPr>
              <a:t>Diane</a:t>
            </a:r>
            <a:r>
              <a:t>, </a:t>
            </a:r>
            <a:r>
              <a:rPr b="1">
                <a:latin typeface="Helvetica"/>
                <a:ea typeface="Helvetica"/>
                <a:cs typeface="Helvetica"/>
                <a:sym typeface="Helvetica"/>
              </a:rPr>
              <a:t>Séverine</a:t>
            </a:r>
            <a:r>
              <a:t>, </a:t>
            </a:r>
            <a:r>
              <a:rPr b="1">
                <a:latin typeface="Helvetica"/>
                <a:ea typeface="Helvetica"/>
                <a:cs typeface="Helvetica"/>
                <a:sym typeface="Helvetica"/>
              </a:rPr>
              <a:t>Noé</a:t>
            </a:r>
            <a:r>
              <a:t> et </a:t>
            </a:r>
            <a:r>
              <a:rPr b="1">
                <a:latin typeface="Helvetica"/>
                <a:ea typeface="Helvetica"/>
                <a:cs typeface="Helvetica"/>
                <a:sym typeface="Helvetica"/>
              </a:rPr>
              <a:t>Vincent </a:t>
            </a:r>
          </a:p>
          <a:p>
            <a:r>
              <a:t>vous parlent de leur expérience du  C2A.</a:t>
            </a:r>
          </a:p>
          <a:p>
            <a:endParaRPr/>
          </a:p>
          <a:p>
            <a:endParaRPr/>
          </a:p>
          <a:p>
            <a:endParaRPr/>
          </a:p>
          <a:p>
            <a:endParaRPr/>
          </a:p>
          <a:p>
            <a:endParaRPr/>
          </a:p>
          <a:p>
            <a:endParaRPr/>
          </a:p>
          <a:p>
            <a:endParaRPr/>
          </a:p>
        </p:txBody>
      </p:sp>
      <p:pic>
        <p:nvPicPr>
          <p:cNvPr id="238" name="Capture d’écran 2020-01-29 à 11.21.01.png" descr="Capture d’écran 2020-01-29 à 11.21.0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1951" y="5201603"/>
            <a:ext cx="4150566" cy="2137779"/>
          </a:xfrm>
          <a:prstGeom prst="rect">
            <a:avLst/>
          </a:prstGeom>
          <a:ln w="12700">
            <a:miter lim="400000"/>
          </a:ln>
          <a:effectLst>
            <a:outerShdw blurRad="419100" dist="117933" dir="3265342" rotWithShape="0">
              <a:srgbClr val="000000">
                <a:alpha val="79975"/>
              </a:srgbClr>
            </a:outerShdw>
          </a:effectLst>
        </p:spPr>
      </p:pic>
      <p:pic>
        <p:nvPicPr>
          <p:cNvPr id="239" name="Capture d’écran 2020-01-29 à 11.23.34.png" descr="Capture d’écran 2020-01-29 à 11.23.34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5022" y="6155266"/>
            <a:ext cx="3841745" cy="2021972"/>
          </a:xfrm>
          <a:prstGeom prst="rect">
            <a:avLst/>
          </a:prstGeom>
          <a:ln w="12700">
            <a:miter lim="400000"/>
          </a:ln>
          <a:effectLst>
            <a:outerShdw blurRad="419100" dist="117933" dir="3265342" rotWithShape="0">
              <a:srgbClr val="000000">
                <a:alpha val="79975"/>
              </a:srgbClr>
            </a:outerShdw>
          </a:effectLst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POURQUOI CRÉER UN DISPOSITIF…"/>
          <p:cNvSpPr txBox="1">
            <a:spLocks noGrp="1"/>
          </p:cNvSpPr>
          <p:nvPr>
            <p:ph type="ctrTitle"/>
          </p:nvPr>
        </p:nvSpPr>
        <p:spPr>
          <a:xfrm>
            <a:off x="1270000" y="588433"/>
            <a:ext cx="10464800" cy="1464470"/>
          </a:xfrm>
          <a:prstGeom prst="rect">
            <a:avLst/>
          </a:prstGeom>
          <a:ln w="6350">
            <a:solidFill>
              <a:srgbClr val="FFFFFF"/>
            </a:solidFill>
          </a:ln>
        </p:spPr>
        <p:txBody>
          <a:bodyPr anchor="ctr"/>
          <a:lstStyle/>
          <a:p>
            <a:pPr defTabSz="508254">
              <a:defRPr sz="4350" b="1">
                <a:solidFill>
                  <a:schemeClr val="accent6">
                    <a:hueOff val="105381"/>
                    <a:satOff val="14341"/>
                    <a:lumOff val="10801"/>
                  </a:schemeClr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POURQUOI CRÉER UN DISPOSITIF </a:t>
            </a:r>
          </a:p>
          <a:p>
            <a:pPr defTabSz="508254">
              <a:defRPr sz="4350" b="1">
                <a:solidFill>
                  <a:schemeClr val="accent6">
                    <a:hueOff val="105381"/>
                    <a:satOff val="14341"/>
                    <a:lumOff val="10801"/>
                  </a:schemeClr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INNOVANT COMME LE C2A ?</a:t>
            </a:r>
          </a:p>
        </p:txBody>
      </p:sp>
      <p:sp>
        <p:nvSpPr>
          <p:cNvPr id="129" name="POINT DE DÉPART DU C2A :…"/>
          <p:cNvSpPr txBox="1">
            <a:spLocks noGrp="1"/>
          </p:cNvSpPr>
          <p:nvPr>
            <p:ph type="subTitle" idx="1"/>
          </p:nvPr>
        </p:nvSpPr>
        <p:spPr>
          <a:xfrm>
            <a:off x="1270000" y="2463006"/>
            <a:ext cx="10464800" cy="6876191"/>
          </a:xfrm>
          <a:prstGeom prst="rect">
            <a:avLst/>
          </a:prstGeom>
          <a:ln w="6350">
            <a:solidFill>
              <a:schemeClr val="accent6">
                <a:hueOff val="105381"/>
                <a:satOff val="14341"/>
                <a:lumOff val="10801"/>
              </a:schemeClr>
            </a:solidFill>
          </a:ln>
        </p:spPr>
        <p:txBody>
          <a:bodyPr anchor="ctr"/>
          <a:lstStyle/>
          <a:p>
            <a:pPr defTabSz="514095">
              <a:lnSpc>
                <a:spcPct val="80000"/>
              </a:lnSpc>
              <a:defRPr sz="2816" b="1" u="sng">
                <a:latin typeface="Helvetica"/>
                <a:ea typeface="Helvetica"/>
                <a:cs typeface="Helvetica"/>
                <a:sym typeface="Helvetica"/>
              </a:defRPr>
            </a:pPr>
            <a:r>
              <a:t>POINT DE DÉPART DU C2A : </a:t>
            </a:r>
          </a:p>
          <a:p>
            <a:pPr defTabSz="514095">
              <a:lnSpc>
                <a:spcPct val="80000"/>
              </a:lnSpc>
              <a:defRPr sz="880" b="1" u="sng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  <a:p>
            <a:pPr defTabSz="514095">
              <a:lnSpc>
                <a:spcPct val="110000"/>
              </a:lnSpc>
              <a:defRPr sz="2816" b="1" u="sng">
                <a:solidFill>
                  <a:schemeClr val="accent5">
                    <a:hueOff val="100859"/>
                    <a:satOff val="-13629"/>
                    <a:lumOff val="23879"/>
                  </a:schemeClr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LE CONSTAT D’UNE SITUATION INSATISFAISANTE</a:t>
            </a:r>
          </a:p>
          <a:p>
            <a:pPr defTabSz="514095">
              <a:lnSpc>
                <a:spcPct val="110000"/>
              </a:lnSpc>
              <a:defRPr sz="2816" b="1" u="sng">
                <a:solidFill>
                  <a:schemeClr val="accent5">
                    <a:hueOff val="100859"/>
                    <a:satOff val="-13629"/>
                    <a:lumOff val="23879"/>
                  </a:schemeClr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EN SANTÉ MENTALE DE L’ADULTE</a:t>
            </a:r>
          </a:p>
          <a:p>
            <a:pPr defTabSz="514095">
              <a:defRPr sz="2816" b="1" u="sng">
                <a:solidFill>
                  <a:schemeClr val="accent5">
                    <a:hueOff val="100859"/>
                    <a:satOff val="-13629"/>
                    <a:lumOff val="23879"/>
                  </a:schemeClr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  <a:p>
            <a:pPr defTabSz="514095">
              <a:defRPr sz="2816" b="1" u="sng">
                <a:solidFill>
                  <a:schemeClr val="accent5">
                    <a:hueOff val="100859"/>
                    <a:satOff val="-13629"/>
                    <a:lumOff val="23879"/>
                  </a:schemeClr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  <a:p>
            <a:pPr defTabSz="514095">
              <a:defRPr sz="2816" b="1" u="sng">
                <a:solidFill>
                  <a:schemeClr val="accent5">
                    <a:hueOff val="100859"/>
                    <a:satOff val="-13629"/>
                    <a:lumOff val="23879"/>
                  </a:schemeClr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  <a:p>
            <a:pPr defTabSz="514095">
              <a:defRPr sz="2816" b="1" u="sng">
                <a:solidFill>
                  <a:schemeClr val="accent5">
                    <a:hueOff val="100859"/>
                    <a:satOff val="-13629"/>
                    <a:lumOff val="23879"/>
                  </a:schemeClr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  <a:p>
            <a:pPr defTabSz="514095">
              <a:defRPr sz="2816" b="1" u="sng">
                <a:solidFill>
                  <a:schemeClr val="accent5">
                    <a:hueOff val="100859"/>
                    <a:satOff val="-13629"/>
                    <a:lumOff val="23879"/>
                  </a:schemeClr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  <a:p>
            <a:pPr defTabSz="514095">
              <a:defRPr sz="2816" b="1" u="sng">
                <a:solidFill>
                  <a:schemeClr val="accent5">
                    <a:hueOff val="100859"/>
                    <a:satOff val="-13629"/>
                    <a:lumOff val="23879"/>
                  </a:schemeClr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  <a:p>
            <a:pPr defTabSz="514095">
              <a:defRPr sz="2816" b="1" u="sng">
                <a:solidFill>
                  <a:schemeClr val="accent5">
                    <a:hueOff val="100859"/>
                    <a:satOff val="-13629"/>
                    <a:lumOff val="23879"/>
                  </a:schemeClr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  <a:p>
            <a:pPr defTabSz="514095">
              <a:defRPr sz="2816" b="1" u="sng">
                <a:solidFill>
                  <a:schemeClr val="accent5">
                    <a:hueOff val="100859"/>
                    <a:satOff val="-13629"/>
                    <a:lumOff val="23879"/>
                  </a:schemeClr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  <a:p>
            <a:pPr defTabSz="514095">
              <a:defRPr sz="2816" b="1" u="sng">
                <a:solidFill>
                  <a:schemeClr val="accent5">
                    <a:hueOff val="100859"/>
                    <a:satOff val="-13629"/>
                    <a:lumOff val="23879"/>
                  </a:schemeClr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  <a:p>
            <a:pPr defTabSz="514095">
              <a:defRPr sz="2816" b="1" u="sng">
                <a:solidFill>
                  <a:schemeClr val="accent5">
                    <a:hueOff val="100859"/>
                    <a:satOff val="-13629"/>
                    <a:lumOff val="23879"/>
                  </a:schemeClr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  <a:p>
            <a:pPr defTabSz="514095">
              <a:defRPr sz="2816" b="1" u="sng">
                <a:solidFill>
                  <a:schemeClr val="accent5">
                    <a:hueOff val="100859"/>
                    <a:satOff val="-13629"/>
                    <a:lumOff val="23879"/>
                  </a:schemeClr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pic>
        <p:nvPicPr>
          <p:cNvPr id="130" name="La-gestion-des-insatisfactions-un-vrai-levier-business1.png" descr="La-gestion-des-insatisfactions-un-vrai-levier-business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8519" y="4660978"/>
            <a:ext cx="7487762" cy="4480466"/>
          </a:xfrm>
          <a:prstGeom prst="rect">
            <a:avLst/>
          </a:prstGeom>
          <a:ln w="12700">
            <a:miter lim="400000"/>
          </a:ln>
          <a:effectLst>
            <a:outerShdw blurRad="241300" dist="187588" dir="3277198" rotWithShape="0">
              <a:srgbClr val="000000">
                <a:alpha val="60315"/>
              </a:srgbClr>
            </a:outerShdw>
          </a:effectLst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POURQUOI CREER UN DISPOSITIF…"/>
          <p:cNvSpPr txBox="1">
            <a:spLocks noGrp="1"/>
          </p:cNvSpPr>
          <p:nvPr>
            <p:ph type="ctrTitle"/>
          </p:nvPr>
        </p:nvSpPr>
        <p:spPr>
          <a:xfrm>
            <a:off x="1270000" y="588433"/>
            <a:ext cx="10464800" cy="1464470"/>
          </a:xfrm>
          <a:prstGeom prst="rect">
            <a:avLst/>
          </a:prstGeom>
          <a:ln w="6350">
            <a:solidFill>
              <a:srgbClr val="FFFFFF"/>
            </a:solidFill>
          </a:ln>
        </p:spPr>
        <p:txBody>
          <a:bodyPr anchor="ctr"/>
          <a:lstStyle/>
          <a:p>
            <a:pPr defTabSz="508254">
              <a:defRPr sz="4350" b="1">
                <a:solidFill>
                  <a:schemeClr val="accent6">
                    <a:hueOff val="105381"/>
                    <a:satOff val="14341"/>
                    <a:lumOff val="10801"/>
                  </a:schemeClr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POURQUOI CREER UN DISPOSITIF </a:t>
            </a:r>
          </a:p>
          <a:p>
            <a:pPr defTabSz="508254">
              <a:defRPr sz="4350" b="1">
                <a:solidFill>
                  <a:schemeClr val="accent6">
                    <a:hueOff val="105381"/>
                    <a:satOff val="14341"/>
                    <a:lumOff val="10801"/>
                  </a:schemeClr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INNOVANT COMME LE C2A ?</a:t>
            </a:r>
          </a:p>
        </p:txBody>
      </p:sp>
      <p:sp>
        <p:nvSpPr>
          <p:cNvPr id="133" name="POINT DE DÉPART DU C2A :…"/>
          <p:cNvSpPr txBox="1">
            <a:spLocks noGrp="1"/>
          </p:cNvSpPr>
          <p:nvPr>
            <p:ph type="subTitle" idx="1"/>
          </p:nvPr>
        </p:nvSpPr>
        <p:spPr>
          <a:xfrm>
            <a:off x="1270000" y="2463006"/>
            <a:ext cx="10464800" cy="6876191"/>
          </a:xfrm>
          <a:prstGeom prst="rect">
            <a:avLst/>
          </a:prstGeom>
          <a:ln w="6350">
            <a:solidFill>
              <a:schemeClr val="accent6">
                <a:hueOff val="105381"/>
                <a:satOff val="14341"/>
                <a:lumOff val="10801"/>
              </a:schemeClr>
            </a:solidFill>
          </a:ln>
        </p:spPr>
        <p:txBody>
          <a:bodyPr anchor="ctr"/>
          <a:lstStyle/>
          <a:p>
            <a:pPr defTabSz="554990">
              <a:lnSpc>
                <a:spcPct val="80000"/>
              </a:lnSpc>
              <a:defRPr sz="3040" b="1" u="sng">
                <a:latin typeface="Helvetica"/>
                <a:ea typeface="Helvetica"/>
                <a:cs typeface="Helvetica"/>
                <a:sym typeface="Helvetica"/>
              </a:defRPr>
            </a:pPr>
            <a:r>
              <a:t>POINT DE DÉPART DU C2A : </a:t>
            </a:r>
          </a:p>
          <a:p>
            <a:pPr defTabSz="554990">
              <a:lnSpc>
                <a:spcPct val="80000"/>
              </a:lnSpc>
              <a:defRPr sz="950" b="1" u="sng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  <a:p>
            <a:pPr defTabSz="554990">
              <a:lnSpc>
                <a:spcPct val="110000"/>
              </a:lnSpc>
              <a:defRPr sz="3040" b="1" u="sng">
                <a:solidFill>
                  <a:schemeClr val="accent5">
                    <a:hueOff val="100859"/>
                    <a:satOff val="-13629"/>
                    <a:lumOff val="23879"/>
                  </a:schemeClr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LE CONSTAT D’UNE SITUATION INSATISFAISANTE</a:t>
            </a:r>
          </a:p>
          <a:p>
            <a:pPr defTabSz="554990">
              <a:lnSpc>
                <a:spcPct val="110000"/>
              </a:lnSpc>
              <a:defRPr sz="3040" b="1" u="sng">
                <a:solidFill>
                  <a:schemeClr val="accent5">
                    <a:hueOff val="100859"/>
                    <a:satOff val="-13629"/>
                    <a:lumOff val="23879"/>
                  </a:schemeClr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EN SANTÉ MENTALE DE L’ADULTE</a:t>
            </a:r>
          </a:p>
          <a:p>
            <a:pPr algn="just" defTabSz="554990">
              <a:defRPr sz="3040" u="sng"/>
            </a:pPr>
            <a:endParaRPr/>
          </a:p>
          <a:p>
            <a:pPr marL="365760" indent="-365760" algn="just" defTabSz="554990">
              <a:buSzPct val="75000"/>
              <a:buChar char="•"/>
              <a:defRPr sz="3040"/>
            </a:pPr>
            <a:r>
              <a:t>Qualité de vie très faible des personnes vivant avec un trouble psychique chronique </a:t>
            </a:r>
            <a:r>
              <a:rPr sz="1520">
                <a:solidFill>
                  <a:schemeClr val="accent6">
                    <a:hueOff val="7068528"/>
                    <a:satOff val="-63217"/>
                    <a:lumOff val="21330"/>
                  </a:schemeClr>
                </a:solidFill>
              </a:rPr>
              <a:t>Espérance de vie de 10 à 20 ans inférieure à la population générale / Stabilisation uniquement / Projet de vie à l’arrêt</a:t>
            </a:r>
          </a:p>
          <a:p>
            <a:pPr marL="365760" indent="-365760" algn="just" defTabSz="554990">
              <a:buSzPct val="75000"/>
              <a:buChar char="•"/>
              <a:defRPr sz="3040"/>
            </a:pPr>
            <a:endParaRPr sz="1520">
              <a:solidFill>
                <a:schemeClr val="accent6">
                  <a:hueOff val="7068528"/>
                  <a:satOff val="-63217"/>
                  <a:lumOff val="21330"/>
                </a:schemeClr>
              </a:solidFill>
            </a:endParaRPr>
          </a:p>
          <a:p>
            <a:pPr marL="365760" indent="-365760" algn="just" defTabSz="554990">
              <a:buSzPct val="75000"/>
              <a:buChar char="•"/>
              <a:defRPr sz="3040"/>
            </a:pPr>
            <a:endParaRPr sz="1520">
              <a:solidFill>
                <a:schemeClr val="accent6">
                  <a:hueOff val="7068528"/>
                  <a:satOff val="-63217"/>
                  <a:lumOff val="21330"/>
                </a:schemeClr>
              </a:solidFill>
            </a:endParaRPr>
          </a:p>
          <a:p>
            <a:pPr marL="365760" indent="-365760" algn="just" defTabSz="554990">
              <a:buSzPct val="75000"/>
              <a:buChar char="•"/>
              <a:defRPr sz="3040"/>
            </a:pPr>
            <a:endParaRPr sz="1520">
              <a:solidFill>
                <a:schemeClr val="accent6">
                  <a:hueOff val="7068528"/>
                  <a:satOff val="-63217"/>
                  <a:lumOff val="21330"/>
                </a:schemeClr>
              </a:solidFill>
            </a:endParaRPr>
          </a:p>
          <a:p>
            <a:pPr marL="365760" indent="-365760" algn="just" defTabSz="554990">
              <a:buSzPct val="75000"/>
              <a:buChar char="•"/>
              <a:defRPr sz="3040"/>
            </a:pPr>
            <a:endParaRPr sz="1520">
              <a:solidFill>
                <a:schemeClr val="accent6">
                  <a:hueOff val="7068528"/>
                  <a:satOff val="-63217"/>
                  <a:lumOff val="21330"/>
                </a:schemeClr>
              </a:solidFill>
            </a:endParaRPr>
          </a:p>
          <a:p>
            <a:pPr algn="just" defTabSz="554990">
              <a:defRPr sz="3040"/>
            </a:pPr>
            <a:endParaRPr sz="1520">
              <a:solidFill>
                <a:schemeClr val="accent6">
                  <a:hueOff val="7068528"/>
                  <a:satOff val="-63217"/>
                  <a:lumOff val="21330"/>
                </a:schemeClr>
              </a:solidFill>
            </a:endParaRPr>
          </a:p>
          <a:p>
            <a:pPr marL="365760" indent="-365760" algn="just" defTabSz="554990">
              <a:buSzPct val="75000"/>
              <a:buChar char="•"/>
              <a:defRPr sz="3040"/>
            </a:pPr>
            <a:endParaRPr sz="1520">
              <a:solidFill>
                <a:schemeClr val="accent6">
                  <a:hueOff val="7068528"/>
                  <a:satOff val="-63217"/>
                  <a:lumOff val="21330"/>
                </a:schemeClr>
              </a:solidFill>
            </a:endParaRPr>
          </a:p>
          <a:p>
            <a:pPr marL="365760" indent="-365760" algn="just" defTabSz="554990">
              <a:buSzPct val="75000"/>
              <a:buChar char="•"/>
              <a:defRPr sz="3040"/>
            </a:pPr>
            <a:endParaRPr sz="1520">
              <a:solidFill>
                <a:schemeClr val="accent6">
                  <a:hueOff val="7068528"/>
                  <a:satOff val="-63217"/>
                  <a:lumOff val="21330"/>
                </a:schemeClr>
              </a:solidFill>
            </a:endParaRPr>
          </a:p>
          <a:p>
            <a:pPr marL="365760" indent="-365760" algn="just" defTabSz="554990">
              <a:buSzPct val="75000"/>
              <a:buChar char="•"/>
              <a:defRPr sz="3040"/>
            </a:pPr>
            <a:endParaRPr sz="1520">
              <a:solidFill>
                <a:schemeClr val="accent6">
                  <a:hueOff val="7068528"/>
                  <a:satOff val="-63217"/>
                  <a:lumOff val="21330"/>
                </a:schemeClr>
              </a:solidFill>
            </a:endParaRPr>
          </a:p>
          <a:p>
            <a:pPr marL="365760" indent="-365760" algn="just" defTabSz="554990">
              <a:buSzPct val="75000"/>
              <a:buChar char="•"/>
              <a:defRPr sz="3040"/>
            </a:pPr>
            <a:endParaRPr sz="1520">
              <a:solidFill>
                <a:schemeClr val="accent6">
                  <a:hueOff val="7068528"/>
                  <a:satOff val="-63217"/>
                  <a:lumOff val="21330"/>
                </a:schemeClr>
              </a:solidFill>
            </a:endParaRPr>
          </a:p>
          <a:p>
            <a:pPr marL="365760" indent="-365760" algn="just" defTabSz="554990">
              <a:buSzPct val="75000"/>
              <a:buChar char="•"/>
              <a:defRPr sz="3040"/>
            </a:pPr>
            <a:endParaRPr sz="1520">
              <a:solidFill>
                <a:schemeClr val="accent6">
                  <a:hueOff val="7068528"/>
                  <a:satOff val="-63217"/>
                  <a:lumOff val="21330"/>
                </a:schemeClr>
              </a:solidFill>
            </a:endParaRPr>
          </a:p>
          <a:p>
            <a:pPr marL="365760" indent="-365760" algn="just" defTabSz="554990">
              <a:buSzPct val="75000"/>
              <a:buChar char="•"/>
              <a:defRPr sz="3040"/>
            </a:pPr>
            <a:endParaRPr sz="1520">
              <a:solidFill>
                <a:schemeClr val="accent6">
                  <a:hueOff val="7068528"/>
                  <a:satOff val="-63217"/>
                  <a:lumOff val="21330"/>
                </a:schemeClr>
              </a:solidFill>
            </a:endParaRPr>
          </a:p>
          <a:p>
            <a:pPr marL="365760" indent="-365760" algn="just" defTabSz="554990">
              <a:buSzPct val="75000"/>
              <a:buChar char="•"/>
              <a:defRPr sz="3040"/>
            </a:pPr>
            <a:endParaRPr sz="1520">
              <a:solidFill>
                <a:schemeClr val="accent6">
                  <a:hueOff val="7068528"/>
                  <a:satOff val="-63217"/>
                  <a:lumOff val="21330"/>
                </a:schemeClr>
              </a:solidFill>
            </a:endParaRPr>
          </a:p>
          <a:p>
            <a:pPr marL="365760" indent="-365760" algn="just" defTabSz="554990">
              <a:buSzPct val="75000"/>
              <a:buChar char="•"/>
              <a:defRPr sz="3040"/>
            </a:pPr>
            <a:endParaRPr sz="1520">
              <a:solidFill>
                <a:schemeClr val="accent6">
                  <a:hueOff val="7068528"/>
                  <a:satOff val="-63217"/>
                  <a:lumOff val="21330"/>
                </a:schemeClr>
              </a:solidFill>
            </a:endParaRPr>
          </a:p>
          <a:p>
            <a:pPr marL="365760" indent="-365760" algn="just" defTabSz="554990">
              <a:buSzPct val="75000"/>
              <a:buChar char="•"/>
              <a:defRPr sz="3040"/>
            </a:pPr>
            <a:endParaRPr sz="1520">
              <a:solidFill>
                <a:schemeClr val="accent6">
                  <a:hueOff val="7068528"/>
                  <a:satOff val="-63217"/>
                  <a:lumOff val="21330"/>
                </a:schemeClr>
              </a:solidFill>
            </a:endParaRPr>
          </a:p>
          <a:p>
            <a:pPr marL="365760" indent="-365760" algn="just" defTabSz="554990">
              <a:buSzPct val="75000"/>
              <a:buChar char="•"/>
              <a:defRPr sz="3040"/>
            </a:pPr>
            <a:endParaRPr sz="1520">
              <a:solidFill>
                <a:schemeClr val="accent6">
                  <a:hueOff val="7068528"/>
                  <a:satOff val="-63217"/>
                  <a:lumOff val="21330"/>
                </a:schemeClr>
              </a:solidFill>
            </a:endParaRPr>
          </a:p>
        </p:txBody>
      </p:sp>
      <p:pic>
        <p:nvPicPr>
          <p:cNvPr id="134" name="Capture d’écran 2020-01-20 à 11.57.51.png" descr="Capture d’écran 2020-01-20 à 11.57.5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346" y="5799666"/>
            <a:ext cx="4434108" cy="3322830"/>
          </a:xfrm>
          <a:prstGeom prst="rect">
            <a:avLst/>
          </a:prstGeom>
          <a:ln w="12700">
            <a:miter lim="400000"/>
          </a:ln>
          <a:effectLst>
            <a:outerShdw blurRad="355600" dist="197975" dir="3265342" rotWithShape="0">
              <a:srgbClr val="000000">
                <a:alpha val="60309"/>
              </a:srgbClr>
            </a:outerShdw>
          </a:effectLst>
        </p:spPr>
      </p:pic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POURQUOI CREER UN DISPOSITIF…"/>
          <p:cNvSpPr txBox="1">
            <a:spLocks noGrp="1"/>
          </p:cNvSpPr>
          <p:nvPr>
            <p:ph type="ctrTitle"/>
          </p:nvPr>
        </p:nvSpPr>
        <p:spPr>
          <a:xfrm>
            <a:off x="1270000" y="588433"/>
            <a:ext cx="10464800" cy="1464470"/>
          </a:xfrm>
          <a:prstGeom prst="rect">
            <a:avLst/>
          </a:prstGeom>
          <a:ln w="6350">
            <a:solidFill>
              <a:srgbClr val="FFFFFF"/>
            </a:solidFill>
          </a:ln>
        </p:spPr>
        <p:txBody>
          <a:bodyPr anchor="ctr"/>
          <a:lstStyle/>
          <a:p>
            <a:pPr defTabSz="508254">
              <a:defRPr sz="4350" b="1">
                <a:solidFill>
                  <a:schemeClr val="accent6">
                    <a:hueOff val="105381"/>
                    <a:satOff val="14341"/>
                    <a:lumOff val="10801"/>
                  </a:schemeClr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POURQUOI CREER UN DISPOSITIF </a:t>
            </a:r>
          </a:p>
          <a:p>
            <a:pPr defTabSz="508254">
              <a:defRPr sz="4350" b="1">
                <a:solidFill>
                  <a:schemeClr val="accent6">
                    <a:hueOff val="105381"/>
                    <a:satOff val="14341"/>
                    <a:lumOff val="10801"/>
                  </a:schemeClr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INNOVANT COMME LE C2A ?</a:t>
            </a:r>
          </a:p>
        </p:txBody>
      </p:sp>
      <p:sp>
        <p:nvSpPr>
          <p:cNvPr id="137" name="POINT DE DÉPART DU C2A :…"/>
          <p:cNvSpPr txBox="1">
            <a:spLocks noGrp="1"/>
          </p:cNvSpPr>
          <p:nvPr>
            <p:ph type="subTitle" idx="1"/>
          </p:nvPr>
        </p:nvSpPr>
        <p:spPr>
          <a:xfrm>
            <a:off x="1270000" y="2463006"/>
            <a:ext cx="10464800" cy="6876191"/>
          </a:xfrm>
          <a:prstGeom prst="rect">
            <a:avLst/>
          </a:prstGeom>
          <a:ln w="6350">
            <a:solidFill>
              <a:schemeClr val="accent6">
                <a:hueOff val="105381"/>
                <a:satOff val="14341"/>
                <a:lumOff val="10801"/>
              </a:schemeClr>
            </a:solidFill>
          </a:ln>
        </p:spPr>
        <p:txBody>
          <a:bodyPr anchor="ctr"/>
          <a:lstStyle/>
          <a:p>
            <a:pPr defTabSz="531622">
              <a:lnSpc>
                <a:spcPct val="80000"/>
              </a:lnSpc>
              <a:defRPr sz="2912" b="1" u="sng">
                <a:latin typeface="Helvetica"/>
                <a:ea typeface="Helvetica"/>
                <a:cs typeface="Helvetica"/>
                <a:sym typeface="Helvetica"/>
              </a:defRPr>
            </a:pPr>
            <a:r>
              <a:t>POINT DE DÉPART DU C2A : </a:t>
            </a:r>
          </a:p>
          <a:p>
            <a:pPr defTabSz="531622">
              <a:lnSpc>
                <a:spcPct val="80000"/>
              </a:lnSpc>
              <a:defRPr sz="910" b="1" u="sng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  <a:p>
            <a:pPr defTabSz="531622">
              <a:lnSpc>
                <a:spcPct val="110000"/>
              </a:lnSpc>
              <a:defRPr sz="2912" b="1" u="sng">
                <a:solidFill>
                  <a:schemeClr val="accent5">
                    <a:hueOff val="100859"/>
                    <a:satOff val="-13629"/>
                    <a:lumOff val="23879"/>
                  </a:schemeClr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LE CONSTAT D’UNE SITUATION INSATISFAISANTE</a:t>
            </a:r>
          </a:p>
          <a:p>
            <a:pPr defTabSz="531622">
              <a:lnSpc>
                <a:spcPct val="110000"/>
              </a:lnSpc>
              <a:defRPr sz="2912" b="1" u="sng">
                <a:solidFill>
                  <a:schemeClr val="accent5">
                    <a:hueOff val="100859"/>
                    <a:satOff val="-13629"/>
                    <a:lumOff val="23879"/>
                  </a:schemeClr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EN SANTÉ MENTALE DE L’ADULTE</a:t>
            </a:r>
          </a:p>
          <a:p>
            <a:pPr defTabSz="531622">
              <a:lnSpc>
                <a:spcPct val="110000"/>
              </a:lnSpc>
              <a:defRPr sz="2912" b="1" u="sng">
                <a:solidFill>
                  <a:schemeClr val="accent5">
                    <a:hueOff val="100859"/>
                    <a:satOff val="-13629"/>
                    <a:lumOff val="23879"/>
                  </a:schemeClr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  <a:p>
            <a:pPr marL="350359" indent="-350359" algn="just" defTabSz="531622">
              <a:buSzPct val="75000"/>
              <a:buChar char="•"/>
              <a:defRPr sz="2912"/>
            </a:pPr>
            <a:r>
              <a:t>Isolement social très important </a:t>
            </a:r>
            <a:r>
              <a:rPr sz="1456">
                <a:solidFill>
                  <a:schemeClr val="accent6">
                    <a:hueOff val="7068528"/>
                    <a:satOff val="-63217"/>
                    <a:lumOff val="21330"/>
                  </a:schemeClr>
                </a:solidFill>
              </a:rPr>
              <a:t>Stigmatisation et auto-stigmatisation, société insuffisamment inclusive</a:t>
            </a:r>
            <a:endParaRPr>
              <a:solidFill>
                <a:schemeClr val="accent6">
                  <a:hueOff val="7068528"/>
                  <a:satOff val="-63217"/>
                  <a:lumOff val="21330"/>
                </a:schemeClr>
              </a:solidFill>
            </a:endParaRPr>
          </a:p>
          <a:p>
            <a:pPr algn="just" defTabSz="531622">
              <a:defRPr sz="2912"/>
            </a:pPr>
            <a:endParaRPr>
              <a:solidFill>
                <a:schemeClr val="accent6">
                  <a:hueOff val="7068528"/>
                  <a:satOff val="-63217"/>
                  <a:lumOff val="21330"/>
                </a:schemeClr>
              </a:solidFill>
            </a:endParaRPr>
          </a:p>
          <a:p>
            <a:pPr algn="just" defTabSz="531622">
              <a:defRPr sz="2912"/>
            </a:pPr>
            <a:endParaRPr>
              <a:solidFill>
                <a:schemeClr val="accent6">
                  <a:hueOff val="7068528"/>
                  <a:satOff val="-63217"/>
                  <a:lumOff val="21330"/>
                </a:schemeClr>
              </a:solidFill>
            </a:endParaRPr>
          </a:p>
          <a:p>
            <a:pPr algn="just" defTabSz="531622">
              <a:defRPr sz="2912"/>
            </a:pPr>
            <a:endParaRPr>
              <a:solidFill>
                <a:schemeClr val="accent6">
                  <a:hueOff val="7068528"/>
                  <a:satOff val="-63217"/>
                  <a:lumOff val="21330"/>
                </a:schemeClr>
              </a:solidFill>
            </a:endParaRPr>
          </a:p>
          <a:p>
            <a:pPr algn="just" defTabSz="531622">
              <a:defRPr sz="2912"/>
            </a:pPr>
            <a:endParaRPr>
              <a:solidFill>
                <a:schemeClr val="accent6">
                  <a:hueOff val="7068528"/>
                  <a:satOff val="-63217"/>
                  <a:lumOff val="21330"/>
                </a:schemeClr>
              </a:solidFill>
            </a:endParaRPr>
          </a:p>
          <a:p>
            <a:pPr algn="just" defTabSz="531622">
              <a:defRPr sz="2912"/>
            </a:pPr>
            <a:endParaRPr>
              <a:solidFill>
                <a:schemeClr val="accent6">
                  <a:hueOff val="7068528"/>
                  <a:satOff val="-63217"/>
                  <a:lumOff val="21330"/>
                </a:schemeClr>
              </a:solidFill>
            </a:endParaRPr>
          </a:p>
          <a:p>
            <a:pPr algn="just" defTabSz="531622">
              <a:defRPr sz="2912"/>
            </a:pPr>
            <a:endParaRPr>
              <a:solidFill>
                <a:schemeClr val="accent6">
                  <a:hueOff val="7068528"/>
                  <a:satOff val="-63217"/>
                  <a:lumOff val="21330"/>
                </a:schemeClr>
              </a:solidFill>
            </a:endParaRPr>
          </a:p>
          <a:p>
            <a:pPr algn="just" defTabSz="531622">
              <a:defRPr sz="2912"/>
            </a:pPr>
            <a:endParaRPr>
              <a:solidFill>
                <a:schemeClr val="accent6">
                  <a:hueOff val="7068528"/>
                  <a:satOff val="-63217"/>
                  <a:lumOff val="21330"/>
                </a:schemeClr>
              </a:solidFill>
            </a:endParaRPr>
          </a:p>
          <a:p>
            <a:pPr algn="just" defTabSz="531622">
              <a:defRPr sz="2912"/>
            </a:pPr>
            <a:endParaRPr>
              <a:solidFill>
                <a:schemeClr val="accent6">
                  <a:hueOff val="7068528"/>
                  <a:satOff val="-63217"/>
                  <a:lumOff val="21330"/>
                </a:schemeClr>
              </a:solidFill>
            </a:endParaRPr>
          </a:p>
        </p:txBody>
      </p:sp>
      <p:pic>
        <p:nvPicPr>
          <p:cNvPr id="138" name="th.jpg" descr="th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8017" y="5625408"/>
            <a:ext cx="7688766" cy="3341531"/>
          </a:xfrm>
          <a:prstGeom prst="rect">
            <a:avLst/>
          </a:prstGeom>
          <a:ln w="12700">
            <a:miter lim="400000"/>
          </a:ln>
          <a:effectLst>
            <a:outerShdw blurRad="355600" dist="197975" dir="3265342" rotWithShape="0">
              <a:srgbClr val="000000">
                <a:alpha val="60309"/>
              </a:srgbClr>
            </a:outerShdw>
          </a:effectLst>
        </p:spPr>
      </p:pic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POURQUOI CREER UN DISPOSITIF…"/>
          <p:cNvSpPr txBox="1">
            <a:spLocks noGrp="1"/>
          </p:cNvSpPr>
          <p:nvPr>
            <p:ph type="ctrTitle"/>
          </p:nvPr>
        </p:nvSpPr>
        <p:spPr>
          <a:xfrm>
            <a:off x="1270000" y="588433"/>
            <a:ext cx="10464800" cy="1464470"/>
          </a:xfrm>
          <a:prstGeom prst="rect">
            <a:avLst/>
          </a:prstGeom>
          <a:ln w="6350">
            <a:solidFill>
              <a:srgbClr val="FFFFFF"/>
            </a:solidFill>
          </a:ln>
        </p:spPr>
        <p:txBody>
          <a:bodyPr anchor="ctr"/>
          <a:lstStyle/>
          <a:p>
            <a:pPr defTabSz="508254">
              <a:defRPr sz="4350" b="1">
                <a:solidFill>
                  <a:schemeClr val="accent6">
                    <a:hueOff val="105381"/>
                    <a:satOff val="14341"/>
                    <a:lumOff val="10801"/>
                  </a:schemeClr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POURQUOI CREER UN DISPOSITIF </a:t>
            </a:r>
          </a:p>
          <a:p>
            <a:pPr defTabSz="508254">
              <a:defRPr sz="4350" b="1">
                <a:solidFill>
                  <a:schemeClr val="accent6">
                    <a:hueOff val="105381"/>
                    <a:satOff val="14341"/>
                    <a:lumOff val="10801"/>
                  </a:schemeClr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INNOVANT COMME LE C2A ?</a:t>
            </a:r>
          </a:p>
        </p:txBody>
      </p:sp>
      <p:sp>
        <p:nvSpPr>
          <p:cNvPr id="141" name="POINT DE DÉPART DU C2A :…"/>
          <p:cNvSpPr txBox="1">
            <a:spLocks noGrp="1"/>
          </p:cNvSpPr>
          <p:nvPr>
            <p:ph type="subTitle" idx="1"/>
          </p:nvPr>
        </p:nvSpPr>
        <p:spPr>
          <a:xfrm>
            <a:off x="1270000" y="2463006"/>
            <a:ext cx="10464800" cy="6876191"/>
          </a:xfrm>
          <a:prstGeom prst="rect">
            <a:avLst/>
          </a:prstGeom>
          <a:ln w="6350">
            <a:solidFill>
              <a:schemeClr val="accent6">
                <a:hueOff val="105381"/>
                <a:satOff val="14341"/>
                <a:lumOff val="10801"/>
              </a:schemeClr>
            </a:solidFill>
          </a:ln>
        </p:spPr>
        <p:txBody>
          <a:bodyPr anchor="ctr"/>
          <a:lstStyle/>
          <a:p>
            <a:pPr defTabSz="554990">
              <a:lnSpc>
                <a:spcPct val="80000"/>
              </a:lnSpc>
              <a:defRPr sz="3040" b="1" u="sng">
                <a:latin typeface="Helvetica"/>
                <a:ea typeface="Helvetica"/>
                <a:cs typeface="Helvetica"/>
                <a:sym typeface="Helvetica"/>
              </a:defRPr>
            </a:pPr>
            <a:r>
              <a:t>POINT DE DÉPART DU C2A : </a:t>
            </a:r>
          </a:p>
          <a:p>
            <a:pPr defTabSz="554990">
              <a:lnSpc>
                <a:spcPct val="80000"/>
              </a:lnSpc>
              <a:defRPr sz="950" b="1" u="sng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  <a:p>
            <a:pPr defTabSz="554990">
              <a:lnSpc>
                <a:spcPct val="110000"/>
              </a:lnSpc>
              <a:defRPr sz="3040" b="1" u="sng">
                <a:solidFill>
                  <a:schemeClr val="accent5">
                    <a:hueOff val="100859"/>
                    <a:satOff val="-13629"/>
                    <a:lumOff val="23879"/>
                  </a:schemeClr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LE CONSTAT D’UNE SITUATION INSATISFAISANTE</a:t>
            </a:r>
          </a:p>
          <a:p>
            <a:pPr defTabSz="554990">
              <a:lnSpc>
                <a:spcPct val="110000"/>
              </a:lnSpc>
              <a:defRPr sz="3040" b="1" u="sng">
                <a:solidFill>
                  <a:schemeClr val="accent5">
                    <a:hueOff val="100859"/>
                    <a:satOff val="-13629"/>
                    <a:lumOff val="23879"/>
                  </a:schemeClr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EN SANTÉ MENTALE DE L’ADULTE</a:t>
            </a:r>
          </a:p>
          <a:p>
            <a:pPr algn="just" defTabSz="554990">
              <a:defRPr sz="3040" u="sng"/>
            </a:pPr>
            <a:endParaRPr/>
          </a:p>
          <a:p>
            <a:pPr marL="365760" indent="-365760" algn="just" defTabSz="554990">
              <a:buSzPct val="75000"/>
              <a:buChar char="•"/>
              <a:defRPr sz="3040"/>
            </a:pPr>
            <a:r>
              <a:t>Dimension exclusivement médicale de l’accompagnement </a:t>
            </a:r>
            <a:r>
              <a:rPr sz="1520">
                <a:solidFill>
                  <a:schemeClr val="accent6">
                    <a:hueOff val="7068528"/>
                    <a:satOff val="-63217"/>
                    <a:lumOff val="21330"/>
                  </a:schemeClr>
                </a:solidFill>
              </a:rPr>
              <a:t>Freine l’accès aux soins en début de maladie (déni)  </a:t>
            </a:r>
          </a:p>
          <a:p>
            <a:pPr marL="365760" indent="-365760" algn="just" defTabSz="554990">
              <a:buSzPct val="75000"/>
              <a:buChar char="•"/>
              <a:defRPr sz="3040"/>
            </a:pPr>
            <a:endParaRPr sz="1520">
              <a:solidFill>
                <a:schemeClr val="accent6">
                  <a:hueOff val="7068528"/>
                  <a:satOff val="-63217"/>
                  <a:lumOff val="21330"/>
                </a:schemeClr>
              </a:solidFill>
            </a:endParaRPr>
          </a:p>
          <a:p>
            <a:pPr algn="just" defTabSz="554990">
              <a:defRPr sz="3040"/>
            </a:pPr>
            <a:endParaRPr sz="1520">
              <a:solidFill>
                <a:schemeClr val="accent6">
                  <a:hueOff val="7068528"/>
                  <a:satOff val="-63217"/>
                  <a:lumOff val="21330"/>
                </a:schemeClr>
              </a:solidFill>
            </a:endParaRPr>
          </a:p>
          <a:p>
            <a:pPr algn="just" defTabSz="554990">
              <a:defRPr sz="3040"/>
            </a:pPr>
            <a:endParaRPr sz="1520">
              <a:solidFill>
                <a:schemeClr val="accent6">
                  <a:hueOff val="7068528"/>
                  <a:satOff val="-63217"/>
                  <a:lumOff val="21330"/>
                </a:schemeClr>
              </a:solidFill>
            </a:endParaRPr>
          </a:p>
          <a:p>
            <a:pPr algn="just" defTabSz="554990">
              <a:defRPr sz="3040"/>
            </a:pPr>
            <a:endParaRPr sz="1520">
              <a:solidFill>
                <a:schemeClr val="accent6">
                  <a:hueOff val="7068528"/>
                  <a:satOff val="-63217"/>
                  <a:lumOff val="21330"/>
                </a:schemeClr>
              </a:solidFill>
            </a:endParaRPr>
          </a:p>
          <a:p>
            <a:pPr algn="just" defTabSz="554990">
              <a:defRPr sz="3040"/>
            </a:pPr>
            <a:endParaRPr sz="1520">
              <a:solidFill>
                <a:schemeClr val="accent6">
                  <a:hueOff val="7068528"/>
                  <a:satOff val="-63217"/>
                  <a:lumOff val="21330"/>
                </a:schemeClr>
              </a:solidFill>
            </a:endParaRPr>
          </a:p>
          <a:p>
            <a:pPr algn="just" defTabSz="554990">
              <a:defRPr sz="3040"/>
            </a:pPr>
            <a:endParaRPr sz="1520">
              <a:solidFill>
                <a:schemeClr val="accent6">
                  <a:hueOff val="7068528"/>
                  <a:satOff val="-63217"/>
                  <a:lumOff val="21330"/>
                </a:schemeClr>
              </a:solidFill>
            </a:endParaRPr>
          </a:p>
          <a:p>
            <a:pPr algn="just" defTabSz="554990">
              <a:defRPr sz="3040"/>
            </a:pPr>
            <a:endParaRPr sz="1520">
              <a:solidFill>
                <a:schemeClr val="accent6">
                  <a:hueOff val="7068528"/>
                  <a:satOff val="-63217"/>
                  <a:lumOff val="21330"/>
                </a:schemeClr>
              </a:solidFill>
            </a:endParaRPr>
          </a:p>
          <a:p>
            <a:pPr algn="just" defTabSz="554990">
              <a:defRPr sz="3040"/>
            </a:pPr>
            <a:endParaRPr sz="1520">
              <a:solidFill>
                <a:schemeClr val="accent6">
                  <a:hueOff val="7068528"/>
                  <a:satOff val="-63217"/>
                  <a:lumOff val="21330"/>
                </a:schemeClr>
              </a:solidFill>
            </a:endParaRPr>
          </a:p>
          <a:p>
            <a:pPr algn="just" defTabSz="554990">
              <a:defRPr sz="3040"/>
            </a:pPr>
            <a:endParaRPr sz="1520">
              <a:solidFill>
                <a:schemeClr val="accent6">
                  <a:hueOff val="7068528"/>
                  <a:satOff val="-63217"/>
                  <a:lumOff val="21330"/>
                </a:schemeClr>
              </a:solidFill>
            </a:endParaRPr>
          </a:p>
          <a:p>
            <a:pPr algn="just" defTabSz="554990">
              <a:defRPr sz="3040"/>
            </a:pPr>
            <a:endParaRPr sz="1520">
              <a:solidFill>
                <a:schemeClr val="accent6">
                  <a:hueOff val="7068528"/>
                  <a:satOff val="-63217"/>
                  <a:lumOff val="21330"/>
                </a:schemeClr>
              </a:solidFill>
            </a:endParaRPr>
          </a:p>
          <a:p>
            <a:pPr algn="just" defTabSz="554990">
              <a:defRPr sz="3040"/>
            </a:pPr>
            <a:endParaRPr sz="1520">
              <a:solidFill>
                <a:schemeClr val="accent6">
                  <a:hueOff val="7068528"/>
                  <a:satOff val="-63217"/>
                  <a:lumOff val="21330"/>
                </a:schemeClr>
              </a:solidFill>
            </a:endParaRPr>
          </a:p>
          <a:p>
            <a:pPr marL="365760" indent="-365760" algn="just" defTabSz="554990">
              <a:buSzPct val="75000"/>
              <a:buChar char="•"/>
              <a:defRPr sz="3040"/>
            </a:pPr>
            <a:endParaRPr sz="1520">
              <a:solidFill>
                <a:schemeClr val="accent6">
                  <a:hueOff val="7068528"/>
                  <a:satOff val="-63217"/>
                  <a:lumOff val="21330"/>
                </a:schemeClr>
              </a:solidFill>
            </a:endParaRPr>
          </a:p>
          <a:p>
            <a:pPr marL="365760" indent="-365760" algn="just" defTabSz="554990">
              <a:buSzPct val="75000"/>
              <a:buChar char="•"/>
              <a:defRPr sz="3040"/>
            </a:pPr>
            <a:endParaRPr sz="1520">
              <a:solidFill>
                <a:schemeClr val="accent6">
                  <a:hueOff val="7068528"/>
                  <a:satOff val="-63217"/>
                  <a:lumOff val="21330"/>
                </a:schemeClr>
              </a:solidFill>
            </a:endParaRPr>
          </a:p>
          <a:p>
            <a:pPr algn="just" defTabSz="554990">
              <a:defRPr sz="3040"/>
            </a:pPr>
            <a:endParaRPr>
              <a:solidFill>
                <a:schemeClr val="accent6">
                  <a:hueOff val="7068528"/>
                  <a:satOff val="-63217"/>
                  <a:lumOff val="21330"/>
                </a:schemeClr>
              </a:solidFill>
            </a:endParaRPr>
          </a:p>
        </p:txBody>
      </p:sp>
      <p:pic>
        <p:nvPicPr>
          <p:cNvPr id="142" name="place-psychiatre.jpg" descr="place-psychiatr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2339" y="5597392"/>
            <a:ext cx="4440122" cy="3522497"/>
          </a:xfrm>
          <a:prstGeom prst="rect">
            <a:avLst/>
          </a:prstGeom>
          <a:ln w="12700">
            <a:miter lim="400000"/>
          </a:ln>
          <a:effectLst>
            <a:outerShdw blurRad="355600" dist="197975" dir="3265342" rotWithShape="0">
              <a:srgbClr val="000000">
                <a:alpha val="60309"/>
              </a:srgbClr>
            </a:outerShdw>
          </a:effectLst>
        </p:spPr>
      </p:pic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POURQUOI CREER UN DISPOSITIF…"/>
          <p:cNvSpPr txBox="1">
            <a:spLocks noGrp="1"/>
          </p:cNvSpPr>
          <p:nvPr>
            <p:ph type="ctrTitle"/>
          </p:nvPr>
        </p:nvSpPr>
        <p:spPr>
          <a:xfrm>
            <a:off x="1270000" y="588433"/>
            <a:ext cx="10464800" cy="1464470"/>
          </a:xfrm>
          <a:prstGeom prst="rect">
            <a:avLst/>
          </a:prstGeom>
          <a:ln w="6350">
            <a:solidFill>
              <a:srgbClr val="FFFFFF"/>
            </a:solidFill>
          </a:ln>
        </p:spPr>
        <p:txBody>
          <a:bodyPr anchor="ctr"/>
          <a:lstStyle/>
          <a:p>
            <a:pPr defTabSz="508254">
              <a:defRPr sz="4350" b="1">
                <a:solidFill>
                  <a:schemeClr val="accent6">
                    <a:hueOff val="105381"/>
                    <a:satOff val="14341"/>
                    <a:lumOff val="10801"/>
                  </a:schemeClr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POURQUOI CREER UN DISPOSITIF </a:t>
            </a:r>
          </a:p>
          <a:p>
            <a:pPr defTabSz="508254">
              <a:defRPr sz="4350" b="1">
                <a:solidFill>
                  <a:schemeClr val="accent6">
                    <a:hueOff val="105381"/>
                    <a:satOff val="14341"/>
                    <a:lumOff val="10801"/>
                  </a:schemeClr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INNOVANT COMME LE C2A ?</a:t>
            </a:r>
          </a:p>
        </p:txBody>
      </p:sp>
      <p:sp>
        <p:nvSpPr>
          <p:cNvPr id="145" name="POINT DE DÉPART DU C2A :…"/>
          <p:cNvSpPr txBox="1">
            <a:spLocks noGrp="1"/>
          </p:cNvSpPr>
          <p:nvPr>
            <p:ph type="subTitle" idx="1"/>
          </p:nvPr>
        </p:nvSpPr>
        <p:spPr>
          <a:xfrm>
            <a:off x="1270000" y="2463006"/>
            <a:ext cx="10464800" cy="6876191"/>
          </a:xfrm>
          <a:prstGeom prst="rect">
            <a:avLst/>
          </a:prstGeom>
          <a:ln w="6350">
            <a:solidFill>
              <a:schemeClr val="accent6">
                <a:hueOff val="105381"/>
                <a:satOff val="14341"/>
                <a:lumOff val="10801"/>
              </a:schemeClr>
            </a:solidFill>
          </a:ln>
        </p:spPr>
        <p:txBody>
          <a:bodyPr anchor="ctr"/>
          <a:lstStyle/>
          <a:p>
            <a:pPr defTabSz="554990">
              <a:lnSpc>
                <a:spcPct val="80000"/>
              </a:lnSpc>
              <a:defRPr sz="3040" b="1" u="sng">
                <a:latin typeface="Helvetica"/>
                <a:ea typeface="Helvetica"/>
                <a:cs typeface="Helvetica"/>
                <a:sym typeface="Helvetica"/>
              </a:defRPr>
            </a:pPr>
            <a:r>
              <a:t>POINT DE DÉPART DU C2A : </a:t>
            </a:r>
          </a:p>
          <a:p>
            <a:pPr defTabSz="554990">
              <a:lnSpc>
                <a:spcPct val="80000"/>
              </a:lnSpc>
              <a:defRPr sz="950" b="1" u="sng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  <a:p>
            <a:pPr defTabSz="554990">
              <a:lnSpc>
                <a:spcPct val="110000"/>
              </a:lnSpc>
              <a:defRPr sz="3040" b="1" u="sng">
                <a:solidFill>
                  <a:schemeClr val="accent5">
                    <a:hueOff val="100859"/>
                    <a:satOff val="-13629"/>
                    <a:lumOff val="23879"/>
                  </a:schemeClr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LE CONSTAT D’UNE SITUATION INSATISFAISANTE</a:t>
            </a:r>
          </a:p>
          <a:p>
            <a:pPr defTabSz="554990">
              <a:lnSpc>
                <a:spcPct val="110000"/>
              </a:lnSpc>
              <a:defRPr sz="3040" b="1" u="sng">
                <a:solidFill>
                  <a:schemeClr val="accent5">
                    <a:hueOff val="100859"/>
                    <a:satOff val="-13629"/>
                    <a:lumOff val="23879"/>
                  </a:schemeClr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EN SANTÉ MENTALE DE L’ADULTE</a:t>
            </a:r>
          </a:p>
          <a:p>
            <a:pPr algn="just" defTabSz="554990">
              <a:defRPr sz="3040" u="sng"/>
            </a:pPr>
            <a:endParaRPr/>
          </a:p>
          <a:p>
            <a:pPr marL="365760" indent="-365760" algn="just" defTabSz="554990">
              <a:buSzPct val="75000"/>
              <a:buChar char="•"/>
              <a:defRPr sz="3040"/>
            </a:pPr>
            <a:r>
              <a:t>Insatisfaction de nombreux usagers </a:t>
            </a:r>
            <a:r>
              <a:rPr sz="1520">
                <a:solidFill>
                  <a:schemeClr val="accent6">
                    <a:hueOff val="7068528"/>
                    <a:satOff val="-63217"/>
                    <a:lumOff val="21330"/>
                  </a:schemeClr>
                </a:solidFill>
              </a:rPr>
              <a:t>Par rapport aux soins proposés en hospitalisation ou en ambulatoire (ruptures de parcours, rechutes)  / Relations paternalistes, verticales</a:t>
            </a:r>
            <a:endParaRPr>
              <a:solidFill>
                <a:schemeClr val="accent6">
                  <a:hueOff val="7068528"/>
                  <a:satOff val="-63217"/>
                  <a:lumOff val="21330"/>
                </a:schemeClr>
              </a:solidFill>
            </a:endParaRPr>
          </a:p>
          <a:p>
            <a:pPr algn="just" defTabSz="554990">
              <a:defRPr sz="3040"/>
            </a:pPr>
            <a:endParaRPr>
              <a:solidFill>
                <a:schemeClr val="accent6">
                  <a:hueOff val="7068528"/>
                  <a:satOff val="-63217"/>
                  <a:lumOff val="21330"/>
                </a:schemeClr>
              </a:solidFill>
            </a:endParaRPr>
          </a:p>
          <a:p>
            <a:pPr algn="just" defTabSz="554990">
              <a:defRPr sz="3040"/>
            </a:pPr>
            <a:endParaRPr>
              <a:solidFill>
                <a:schemeClr val="accent6">
                  <a:hueOff val="7068528"/>
                  <a:satOff val="-63217"/>
                  <a:lumOff val="21330"/>
                </a:schemeClr>
              </a:solidFill>
            </a:endParaRPr>
          </a:p>
          <a:p>
            <a:pPr algn="just" defTabSz="554990">
              <a:defRPr sz="3040"/>
            </a:pPr>
            <a:endParaRPr>
              <a:solidFill>
                <a:schemeClr val="accent6">
                  <a:hueOff val="7068528"/>
                  <a:satOff val="-63217"/>
                  <a:lumOff val="21330"/>
                </a:schemeClr>
              </a:solidFill>
            </a:endParaRPr>
          </a:p>
          <a:p>
            <a:pPr algn="just" defTabSz="554990">
              <a:defRPr sz="3040"/>
            </a:pPr>
            <a:endParaRPr>
              <a:solidFill>
                <a:schemeClr val="accent6">
                  <a:hueOff val="7068528"/>
                  <a:satOff val="-63217"/>
                  <a:lumOff val="21330"/>
                </a:schemeClr>
              </a:solidFill>
            </a:endParaRPr>
          </a:p>
          <a:p>
            <a:pPr algn="just" defTabSz="554990">
              <a:defRPr sz="3040"/>
            </a:pPr>
            <a:endParaRPr>
              <a:solidFill>
                <a:schemeClr val="accent6">
                  <a:hueOff val="7068528"/>
                  <a:satOff val="-63217"/>
                  <a:lumOff val="21330"/>
                </a:schemeClr>
              </a:solidFill>
            </a:endParaRPr>
          </a:p>
          <a:p>
            <a:pPr algn="just" defTabSz="554990">
              <a:defRPr sz="3040"/>
            </a:pPr>
            <a:endParaRPr>
              <a:solidFill>
                <a:schemeClr val="accent6">
                  <a:hueOff val="7068528"/>
                  <a:satOff val="-63217"/>
                  <a:lumOff val="21330"/>
                </a:schemeClr>
              </a:solidFill>
            </a:endParaRPr>
          </a:p>
          <a:p>
            <a:pPr marL="365760" indent="-365760" algn="just" defTabSz="554990">
              <a:buSzPct val="75000"/>
              <a:buChar char="•"/>
              <a:defRPr sz="3040"/>
            </a:pPr>
            <a:endParaRPr>
              <a:solidFill>
                <a:schemeClr val="accent6">
                  <a:hueOff val="7068528"/>
                  <a:satOff val="-63217"/>
                  <a:lumOff val="21330"/>
                </a:schemeClr>
              </a:solidFill>
            </a:endParaRPr>
          </a:p>
          <a:p>
            <a:pPr marL="365760" indent="-365760" algn="just" defTabSz="554990">
              <a:buSzPct val="75000"/>
              <a:buChar char="•"/>
              <a:defRPr sz="3040"/>
            </a:pPr>
            <a:endParaRPr>
              <a:solidFill>
                <a:schemeClr val="accent6">
                  <a:hueOff val="7068528"/>
                  <a:satOff val="-63217"/>
                  <a:lumOff val="21330"/>
                </a:schemeClr>
              </a:solidFill>
            </a:endParaRPr>
          </a:p>
        </p:txBody>
      </p:sp>
      <p:pic>
        <p:nvPicPr>
          <p:cNvPr id="146" name="client_insatisfait-632x288.jpg" descr="client_insatisfait-632x28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9200" y="5473700"/>
            <a:ext cx="8026400" cy="3657600"/>
          </a:xfrm>
          <a:prstGeom prst="rect">
            <a:avLst/>
          </a:prstGeom>
          <a:ln w="12700">
            <a:miter lim="400000"/>
          </a:ln>
          <a:effectLst>
            <a:outerShdw blurRad="355600" dist="197975" dir="3265342" rotWithShape="0">
              <a:srgbClr val="000000">
                <a:alpha val="60309"/>
              </a:srgbClr>
            </a:outerShdw>
          </a:effectLst>
        </p:spPr>
      </p:pic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POURQUOI CREER UN DISPOSITIF…"/>
          <p:cNvSpPr txBox="1">
            <a:spLocks noGrp="1"/>
          </p:cNvSpPr>
          <p:nvPr>
            <p:ph type="ctrTitle"/>
          </p:nvPr>
        </p:nvSpPr>
        <p:spPr>
          <a:xfrm>
            <a:off x="1270000" y="588433"/>
            <a:ext cx="10464800" cy="1464470"/>
          </a:xfrm>
          <a:prstGeom prst="rect">
            <a:avLst/>
          </a:prstGeom>
          <a:ln w="6350">
            <a:solidFill>
              <a:srgbClr val="FFFFFF"/>
            </a:solidFill>
          </a:ln>
        </p:spPr>
        <p:txBody>
          <a:bodyPr anchor="ctr"/>
          <a:lstStyle/>
          <a:p>
            <a:pPr defTabSz="508254">
              <a:defRPr sz="4350" b="1">
                <a:solidFill>
                  <a:schemeClr val="accent6">
                    <a:hueOff val="105381"/>
                    <a:satOff val="14341"/>
                    <a:lumOff val="10801"/>
                  </a:schemeClr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POURQUOI CREER UN DISPOSITIF </a:t>
            </a:r>
          </a:p>
          <a:p>
            <a:pPr defTabSz="508254">
              <a:defRPr sz="4350" b="1">
                <a:solidFill>
                  <a:schemeClr val="accent6">
                    <a:hueOff val="105381"/>
                    <a:satOff val="14341"/>
                    <a:lumOff val="10801"/>
                  </a:schemeClr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INNOVANT COMME LE C2A ?</a:t>
            </a:r>
          </a:p>
        </p:txBody>
      </p:sp>
      <p:sp>
        <p:nvSpPr>
          <p:cNvPr id="149" name="POINT DE DÉPART DU C2A :…"/>
          <p:cNvSpPr txBox="1">
            <a:spLocks noGrp="1"/>
          </p:cNvSpPr>
          <p:nvPr>
            <p:ph type="subTitle" idx="1"/>
          </p:nvPr>
        </p:nvSpPr>
        <p:spPr>
          <a:xfrm>
            <a:off x="1270000" y="2463006"/>
            <a:ext cx="10464800" cy="6876191"/>
          </a:xfrm>
          <a:prstGeom prst="rect">
            <a:avLst/>
          </a:prstGeom>
          <a:ln w="6350">
            <a:solidFill>
              <a:schemeClr val="accent6">
                <a:hueOff val="105381"/>
                <a:satOff val="14341"/>
                <a:lumOff val="10801"/>
              </a:schemeClr>
            </a:solidFill>
          </a:ln>
        </p:spPr>
        <p:txBody>
          <a:bodyPr anchor="ctr"/>
          <a:lstStyle/>
          <a:p>
            <a:pPr defTabSz="514095">
              <a:lnSpc>
                <a:spcPct val="80000"/>
              </a:lnSpc>
              <a:defRPr sz="2816" b="1" u="sng">
                <a:latin typeface="Helvetica"/>
                <a:ea typeface="Helvetica"/>
                <a:cs typeface="Helvetica"/>
                <a:sym typeface="Helvetica"/>
              </a:defRPr>
            </a:pPr>
            <a:r>
              <a:t>POINT DE DÉPART DU C2A : </a:t>
            </a:r>
          </a:p>
          <a:p>
            <a:pPr defTabSz="514095">
              <a:lnSpc>
                <a:spcPct val="80000"/>
              </a:lnSpc>
              <a:defRPr sz="880" b="1" u="sng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  <a:p>
            <a:pPr defTabSz="514095">
              <a:lnSpc>
                <a:spcPct val="110000"/>
              </a:lnSpc>
              <a:defRPr sz="2816" b="1" u="sng">
                <a:solidFill>
                  <a:schemeClr val="accent5">
                    <a:hueOff val="100859"/>
                    <a:satOff val="-13629"/>
                    <a:lumOff val="23879"/>
                  </a:schemeClr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LE CONSTAT D’UNE SITUATION INSATISFAISANTE</a:t>
            </a:r>
          </a:p>
          <a:p>
            <a:pPr defTabSz="514095">
              <a:lnSpc>
                <a:spcPct val="110000"/>
              </a:lnSpc>
              <a:defRPr sz="2816" b="1" u="sng">
                <a:solidFill>
                  <a:schemeClr val="accent5">
                    <a:hueOff val="100859"/>
                    <a:satOff val="-13629"/>
                    <a:lumOff val="23879"/>
                  </a:schemeClr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EN SANTÉ MENTALE DE L’ADULTE</a:t>
            </a:r>
          </a:p>
          <a:p>
            <a:pPr algn="just" defTabSz="514095">
              <a:defRPr sz="2816" u="sng"/>
            </a:pPr>
            <a:endParaRPr/>
          </a:p>
          <a:p>
            <a:pPr marL="338809" indent="-338809" algn="just" defTabSz="514095">
              <a:buSzPct val="75000"/>
              <a:buChar char="•"/>
              <a:defRPr sz="2816"/>
            </a:pPr>
            <a:r>
              <a:t>Familles parfois tenues à l’écart et insuffisamment soutenues</a:t>
            </a:r>
          </a:p>
          <a:p>
            <a:pPr marL="338809" indent="-338809" algn="just" defTabSz="514095">
              <a:buSzPct val="75000"/>
              <a:buChar char="•"/>
              <a:defRPr sz="2816"/>
            </a:pPr>
            <a:endParaRPr/>
          </a:p>
          <a:p>
            <a:pPr marL="338809" indent="-338809" algn="just" defTabSz="514095">
              <a:buSzPct val="75000"/>
              <a:buChar char="•"/>
              <a:defRPr sz="2816"/>
            </a:pPr>
            <a:endParaRPr/>
          </a:p>
          <a:p>
            <a:pPr algn="just" defTabSz="514095">
              <a:defRPr sz="2816"/>
            </a:pPr>
            <a:endParaRPr/>
          </a:p>
          <a:p>
            <a:pPr algn="just" defTabSz="514095">
              <a:defRPr sz="2816"/>
            </a:pPr>
            <a:endParaRPr/>
          </a:p>
          <a:p>
            <a:pPr algn="just" defTabSz="514095">
              <a:defRPr sz="2816"/>
            </a:pPr>
            <a:endParaRPr/>
          </a:p>
          <a:p>
            <a:pPr algn="just" defTabSz="514095">
              <a:defRPr sz="2816"/>
            </a:pPr>
            <a:endParaRPr/>
          </a:p>
          <a:p>
            <a:pPr algn="just" defTabSz="514095">
              <a:defRPr sz="2816"/>
            </a:pPr>
            <a:endParaRPr/>
          </a:p>
          <a:p>
            <a:pPr algn="just" defTabSz="514095">
              <a:defRPr sz="2816"/>
            </a:pPr>
            <a:endParaRPr/>
          </a:p>
          <a:p>
            <a:pPr algn="just" defTabSz="514095">
              <a:defRPr sz="2816"/>
            </a:pPr>
            <a:endParaRPr/>
          </a:p>
        </p:txBody>
      </p:sp>
      <p:pic>
        <p:nvPicPr>
          <p:cNvPr id="150" name="10160626-16561059.jpg" descr="10160626-1656105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6284" y="5213350"/>
            <a:ext cx="6972232" cy="3868156"/>
          </a:xfrm>
          <a:prstGeom prst="rect">
            <a:avLst/>
          </a:prstGeom>
          <a:ln w="12700">
            <a:miter lim="400000"/>
          </a:ln>
          <a:effectLst>
            <a:outerShdw blurRad="355600" dist="197975" dir="3265342" rotWithShape="0">
              <a:srgbClr val="000000">
                <a:alpha val="60309"/>
              </a:srgbClr>
            </a:outerShdw>
          </a:effectLst>
        </p:spPr>
      </p:pic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POURQUOI CREER UN DISPOSITIF…"/>
          <p:cNvSpPr txBox="1">
            <a:spLocks noGrp="1"/>
          </p:cNvSpPr>
          <p:nvPr>
            <p:ph type="ctrTitle"/>
          </p:nvPr>
        </p:nvSpPr>
        <p:spPr>
          <a:xfrm>
            <a:off x="1270000" y="588433"/>
            <a:ext cx="10464800" cy="1464470"/>
          </a:xfrm>
          <a:prstGeom prst="rect">
            <a:avLst/>
          </a:prstGeom>
          <a:ln w="6350">
            <a:solidFill>
              <a:srgbClr val="FFFFFF"/>
            </a:solidFill>
          </a:ln>
        </p:spPr>
        <p:txBody>
          <a:bodyPr anchor="ctr"/>
          <a:lstStyle/>
          <a:p>
            <a:pPr defTabSz="508254">
              <a:defRPr sz="4350" b="1">
                <a:solidFill>
                  <a:schemeClr val="accent6">
                    <a:hueOff val="105381"/>
                    <a:satOff val="14341"/>
                    <a:lumOff val="10801"/>
                  </a:schemeClr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POURQUOI CREER UN DISPOSITIF </a:t>
            </a:r>
          </a:p>
          <a:p>
            <a:pPr defTabSz="508254">
              <a:defRPr sz="4350" b="1">
                <a:solidFill>
                  <a:schemeClr val="accent6">
                    <a:hueOff val="105381"/>
                    <a:satOff val="14341"/>
                    <a:lumOff val="10801"/>
                  </a:schemeClr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INNOVANT COMME LE C2A ?</a:t>
            </a:r>
          </a:p>
        </p:txBody>
      </p:sp>
      <p:sp>
        <p:nvSpPr>
          <p:cNvPr id="153" name="POINT DE DÉPART DU C2A :…"/>
          <p:cNvSpPr txBox="1">
            <a:spLocks noGrp="1"/>
          </p:cNvSpPr>
          <p:nvPr>
            <p:ph type="subTitle" idx="1"/>
          </p:nvPr>
        </p:nvSpPr>
        <p:spPr>
          <a:xfrm>
            <a:off x="1270000" y="2463006"/>
            <a:ext cx="10464800" cy="6876191"/>
          </a:xfrm>
          <a:prstGeom prst="rect">
            <a:avLst/>
          </a:prstGeom>
          <a:ln w="6350">
            <a:solidFill>
              <a:schemeClr val="accent6">
                <a:hueOff val="105381"/>
                <a:satOff val="14341"/>
                <a:lumOff val="10801"/>
              </a:schemeClr>
            </a:solidFill>
          </a:ln>
        </p:spPr>
        <p:txBody>
          <a:bodyPr anchor="ctr"/>
          <a:lstStyle/>
          <a:p>
            <a:pPr defTabSz="554990">
              <a:lnSpc>
                <a:spcPct val="80000"/>
              </a:lnSpc>
              <a:defRPr sz="3040" b="1" u="sng">
                <a:latin typeface="Helvetica"/>
                <a:ea typeface="Helvetica"/>
                <a:cs typeface="Helvetica"/>
                <a:sym typeface="Helvetica"/>
              </a:defRPr>
            </a:pPr>
            <a:r>
              <a:t>POINT DE DÉPART DU C2A : </a:t>
            </a:r>
          </a:p>
          <a:p>
            <a:pPr defTabSz="554990">
              <a:lnSpc>
                <a:spcPct val="80000"/>
              </a:lnSpc>
              <a:defRPr sz="950" b="1" u="sng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  <a:p>
            <a:pPr defTabSz="554990">
              <a:lnSpc>
                <a:spcPct val="110000"/>
              </a:lnSpc>
              <a:defRPr sz="3040" b="1" u="sng">
                <a:solidFill>
                  <a:schemeClr val="accent5">
                    <a:hueOff val="100859"/>
                    <a:satOff val="-13629"/>
                    <a:lumOff val="23879"/>
                  </a:schemeClr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LE CONSTAT D’UNE SITUATION INSATISFAISANTE</a:t>
            </a:r>
          </a:p>
          <a:p>
            <a:pPr defTabSz="554990">
              <a:lnSpc>
                <a:spcPct val="110000"/>
              </a:lnSpc>
              <a:defRPr sz="3040" b="1" u="sng">
                <a:solidFill>
                  <a:schemeClr val="accent5">
                    <a:hueOff val="100859"/>
                    <a:satOff val="-13629"/>
                    <a:lumOff val="23879"/>
                  </a:schemeClr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EN SANTÉ MENTALE DE L’ADULTE</a:t>
            </a:r>
          </a:p>
          <a:p>
            <a:pPr algn="just" defTabSz="554990">
              <a:defRPr sz="3040" u="sng"/>
            </a:pPr>
            <a:endParaRPr/>
          </a:p>
          <a:p>
            <a:pPr marL="365760" indent="-365760" algn="just" defTabSz="554990">
              <a:buSzPct val="75000"/>
              <a:buChar char="•"/>
              <a:defRPr sz="3040"/>
            </a:pPr>
            <a:r>
              <a:t>Renouvellement trop lent des pratiques soignantes </a:t>
            </a:r>
            <a:r>
              <a:rPr sz="1520">
                <a:solidFill>
                  <a:schemeClr val="accent6">
                    <a:hueOff val="7068528"/>
                    <a:satOff val="-63217"/>
                    <a:lumOff val="21330"/>
                  </a:schemeClr>
                </a:solidFill>
              </a:rPr>
              <a:t>Rapport Laforcade 2016 / Place insuffisante de la recherche et de l’innovation en santé mentale (expériences étrangères)</a:t>
            </a:r>
            <a:endParaRPr>
              <a:solidFill>
                <a:schemeClr val="accent6">
                  <a:hueOff val="7068528"/>
                  <a:satOff val="-63217"/>
                  <a:lumOff val="21330"/>
                </a:schemeClr>
              </a:solidFill>
            </a:endParaRPr>
          </a:p>
          <a:p>
            <a:pPr algn="just" defTabSz="554990">
              <a:defRPr sz="3040"/>
            </a:pPr>
            <a:endParaRPr>
              <a:solidFill>
                <a:schemeClr val="accent6">
                  <a:hueOff val="7068528"/>
                  <a:satOff val="-63217"/>
                  <a:lumOff val="21330"/>
                </a:schemeClr>
              </a:solidFill>
            </a:endParaRPr>
          </a:p>
          <a:p>
            <a:pPr algn="just" defTabSz="554990">
              <a:defRPr sz="3040"/>
            </a:pPr>
            <a:endParaRPr>
              <a:solidFill>
                <a:schemeClr val="accent6">
                  <a:hueOff val="7068528"/>
                  <a:satOff val="-63217"/>
                  <a:lumOff val="21330"/>
                </a:schemeClr>
              </a:solidFill>
            </a:endParaRPr>
          </a:p>
          <a:p>
            <a:pPr algn="just" defTabSz="554990">
              <a:defRPr sz="3040"/>
            </a:pPr>
            <a:endParaRPr>
              <a:solidFill>
                <a:schemeClr val="accent6">
                  <a:hueOff val="7068528"/>
                  <a:satOff val="-63217"/>
                  <a:lumOff val="21330"/>
                </a:schemeClr>
              </a:solidFill>
            </a:endParaRPr>
          </a:p>
          <a:p>
            <a:pPr algn="just" defTabSz="554990">
              <a:defRPr sz="3040"/>
            </a:pPr>
            <a:endParaRPr>
              <a:solidFill>
                <a:schemeClr val="accent6">
                  <a:hueOff val="7068528"/>
                  <a:satOff val="-63217"/>
                  <a:lumOff val="21330"/>
                </a:schemeClr>
              </a:solidFill>
            </a:endParaRPr>
          </a:p>
          <a:p>
            <a:pPr algn="just" defTabSz="554990">
              <a:defRPr sz="3040"/>
            </a:pPr>
            <a:endParaRPr>
              <a:solidFill>
                <a:schemeClr val="accent6">
                  <a:hueOff val="7068528"/>
                  <a:satOff val="-63217"/>
                  <a:lumOff val="21330"/>
                </a:schemeClr>
              </a:solidFill>
            </a:endParaRPr>
          </a:p>
          <a:p>
            <a:pPr algn="just" defTabSz="554990">
              <a:defRPr sz="3040"/>
            </a:pPr>
            <a:endParaRPr>
              <a:solidFill>
                <a:schemeClr val="accent6">
                  <a:hueOff val="7068528"/>
                  <a:satOff val="-63217"/>
                  <a:lumOff val="21330"/>
                </a:schemeClr>
              </a:solidFill>
            </a:endParaRPr>
          </a:p>
          <a:p>
            <a:pPr algn="just" defTabSz="554990">
              <a:defRPr sz="3040"/>
            </a:pPr>
            <a:endParaRPr>
              <a:solidFill>
                <a:schemeClr val="accent6">
                  <a:hueOff val="7068528"/>
                  <a:satOff val="-63217"/>
                  <a:lumOff val="21330"/>
                </a:schemeClr>
              </a:solidFill>
            </a:endParaRPr>
          </a:p>
          <a:p>
            <a:pPr algn="just" defTabSz="554990">
              <a:defRPr sz="3040"/>
            </a:pPr>
            <a:endParaRPr>
              <a:solidFill>
                <a:schemeClr val="accent6">
                  <a:hueOff val="7068528"/>
                  <a:satOff val="-63217"/>
                  <a:lumOff val="21330"/>
                </a:schemeClr>
              </a:solidFill>
            </a:endParaRPr>
          </a:p>
        </p:txBody>
      </p:sp>
      <p:pic>
        <p:nvPicPr>
          <p:cNvPr id="154" name="loadimg.php.jpeg" descr="loadimg.php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8852" y="5448172"/>
            <a:ext cx="5207096" cy="3696693"/>
          </a:xfrm>
          <a:prstGeom prst="rect">
            <a:avLst/>
          </a:prstGeom>
          <a:ln w="12700">
            <a:miter lim="400000"/>
          </a:ln>
          <a:effectLst>
            <a:outerShdw blurRad="355600" dist="197975" dir="3265342" rotWithShape="0">
              <a:srgbClr val="000000">
                <a:alpha val="60309"/>
              </a:srgbClr>
            </a:outerShdw>
          </a:effectLst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Gradient">
  <a:themeElements>
    <a:clrScheme name="Gradient">
      <a:dk1>
        <a:srgbClr val="FF0000"/>
      </a:dk1>
      <a:lt1>
        <a:srgbClr val="FFFFFF"/>
      </a:lt1>
      <a:dk2>
        <a:srgbClr val="53585F"/>
      </a:dk2>
      <a:lt2>
        <a:srgbClr val="DCDEE0"/>
      </a:lt2>
      <a:accent1>
        <a:srgbClr val="0065C1"/>
      </a:accent1>
      <a:accent2>
        <a:srgbClr val="189B1A"/>
      </a:accent2>
      <a:accent3>
        <a:srgbClr val="008C91"/>
      </a:accent3>
      <a:accent4>
        <a:srgbClr val="5747C1"/>
      </a:accent4>
      <a:accent5>
        <a:srgbClr val="971817"/>
      </a:accent5>
      <a:accent6>
        <a:srgbClr val="BC8027"/>
      </a:accent6>
      <a:hlink>
        <a:srgbClr val="0000FF"/>
      </a:hlink>
      <a:folHlink>
        <a:srgbClr val="FF00FF"/>
      </a:folHlink>
    </a:clrScheme>
    <a:fontScheme name="Gradient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Gradien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r="18900000" rotWithShape="0">
              <a:srgbClr val="000000">
                <a:alpha val="80000"/>
              </a:srgbClr>
            </a:outerShdw>
          </a:effectLst>
        </a:effectStyle>
        <a:effectStyle>
          <a:effectLst>
            <a:outerShdw blurRad="76200" dir="18900000" rotWithShape="0">
              <a:srgbClr val="000000">
                <a:alpha val="80000"/>
              </a:srgbClr>
            </a:outerShdw>
          </a:effectLst>
        </a:effectStyle>
        <a:effectStyle>
          <a:effectLst>
            <a:outerShdw blurRad="76200" dir="18900000" rotWithShape="0">
              <a:srgbClr val="000000">
                <a:alpha val="8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adFill flip="none" rotWithShape="1">
          <a:gsLst>
            <a:gs pos="0">
              <a:schemeClr val="accent1"/>
            </a:gs>
            <a:gs pos="100000">
              <a:schemeClr val="accent1">
                <a:hueOff val="321133"/>
                <a:satOff val="-12043"/>
                <a:lumOff val="-7113"/>
              </a:schemeClr>
            </a:gs>
          </a:gsLst>
          <a:lin ang="5400000" scaled="0"/>
        </a:gradFill>
        <a:ln w="12700" cap="flat">
          <a:noFill/>
          <a:miter lim="400000"/>
        </a:ln>
        <a:effectLst>
          <a:outerShdw blurRad="76200" dir="18900000" rotWithShape="0">
            <a:srgbClr val="000000">
              <a:alpha val="8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25400" dist="23998" dir="2700000" rotWithShape="0">
                <a:srgbClr val="000000">
                  <a:alpha val="31034"/>
                </a:srgbClr>
              </a:outerShdw>
            </a:effectLst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8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Gradient">
  <a:themeElements>
    <a:clrScheme name="Gradient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065C1"/>
      </a:accent1>
      <a:accent2>
        <a:srgbClr val="189B1A"/>
      </a:accent2>
      <a:accent3>
        <a:srgbClr val="008C91"/>
      </a:accent3>
      <a:accent4>
        <a:srgbClr val="5747C1"/>
      </a:accent4>
      <a:accent5>
        <a:srgbClr val="971817"/>
      </a:accent5>
      <a:accent6>
        <a:srgbClr val="BC8027"/>
      </a:accent6>
      <a:hlink>
        <a:srgbClr val="0000FF"/>
      </a:hlink>
      <a:folHlink>
        <a:srgbClr val="FF00FF"/>
      </a:folHlink>
    </a:clrScheme>
    <a:fontScheme name="Gradient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Gradien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r="18900000" rotWithShape="0">
              <a:srgbClr val="000000">
                <a:alpha val="80000"/>
              </a:srgbClr>
            </a:outerShdw>
          </a:effectLst>
        </a:effectStyle>
        <a:effectStyle>
          <a:effectLst>
            <a:outerShdw blurRad="76200" dir="18900000" rotWithShape="0">
              <a:srgbClr val="000000">
                <a:alpha val="80000"/>
              </a:srgbClr>
            </a:outerShdw>
          </a:effectLst>
        </a:effectStyle>
        <a:effectStyle>
          <a:effectLst>
            <a:outerShdw blurRad="76200" dir="18900000" rotWithShape="0">
              <a:srgbClr val="000000">
                <a:alpha val="8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adFill flip="none" rotWithShape="1">
          <a:gsLst>
            <a:gs pos="0">
              <a:schemeClr val="accent1"/>
            </a:gs>
            <a:gs pos="100000">
              <a:schemeClr val="accent1">
                <a:hueOff val="321133"/>
                <a:satOff val="-12043"/>
                <a:lumOff val="-7113"/>
              </a:schemeClr>
            </a:gs>
          </a:gsLst>
          <a:lin ang="5400000" scaled="0"/>
        </a:gradFill>
        <a:ln w="12700" cap="flat">
          <a:noFill/>
          <a:miter lim="400000"/>
        </a:ln>
        <a:effectLst>
          <a:outerShdw blurRad="76200" dir="18900000" rotWithShape="0">
            <a:srgbClr val="000000">
              <a:alpha val="8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25400" dist="23998" dir="2700000" rotWithShape="0">
                <a:srgbClr val="000000">
                  <a:alpha val="31034"/>
                </a:srgbClr>
              </a:outerShdw>
            </a:effectLst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8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1832</Words>
  <Application>Microsoft Office PowerPoint</Application>
  <PresentationFormat>Personnalisé</PresentationFormat>
  <Paragraphs>385</Paragraphs>
  <Slides>27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27</vt:i4>
      </vt:variant>
    </vt:vector>
  </HeadingPairs>
  <TitlesOfParts>
    <vt:vector size="32" baseType="lpstr">
      <vt:lpstr>Helvetica</vt:lpstr>
      <vt:lpstr>Helvetica Light</vt:lpstr>
      <vt:lpstr>Helvetica Neue</vt:lpstr>
      <vt:lpstr>Marker Felt</vt:lpstr>
      <vt:lpstr>Gradient</vt:lpstr>
      <vt:lpstr>LE C2A : UN RECOVERY COLLEGE A LA FRANCAISE</vt:lpstr>
      <vt:lpstr>LE C2A, C’EST QUOI ?</vt:lpstr>
      <vt:lpstr>POURQUOI CRÉER UN DISPOSITIF  INNOVANT COMME LE C2A ?</vt:lpstr>
      <vt:lpstr>POURQUOI CREER UN DISPOSITIF  INNOVANT COMME LE C2A ?</vt:lpstr>
      <vt:lpstr>POURQUOI CREER UN DISPOSITIF  INNOVANT COMME LE C2A ?</vt:lpstr>
      <vt:lpstr>POURQUOI CREER UN DISPOSITIF  INNOVANT COMME LE C2A ?</vt:lpstr>
      <vt:lpstr>POURQUOI CREER UN DISPOSITIF  INNOVANT COMME LE C2A ?</vt:lpstr>
      <vt:lpstr>POURQUOI CREER UN DISPOSITIF  INNOVANT COMME LE C2A ?</vt:lpstr>
      <vt:lpstr>POURQUOI CREER UN DISPOSITIF  INNOVANT COMME LE C2A ?</vt:lpstr>
      <vt:lpstr>POURQUOI CREER UN DISPOSITIF  INNOVANT COMME LE C2A ?</vt:lpstr>
      <vt:lpstr>LES C2A : UN DISPOSITIF INNOVANT EN SANTE MENTALE</vt:lpstr>
      <vt:lpstr>LES C2A : UN DISPOSITIF INNOVANT EN SANTE MENTALE</vt:lpstr>
      <vt:lpstr>LES C2A : UN DISPOSITIF INNOVANT EN SANTE MENTALE</vt:lpstr>
      <vt:lpstr>LES C2A : UN DISPOSITIF INNOVANT EN SANTE MENTALE</vt:lpstr>
      <vt:lpstr>LES C2A : UN DISPOSITIF INNOVANT EN SANTE MENTALE</vt:lpstr>
      <vt:lpstr>LES C2A : UN DISPOSITIF INNOVANT EN SANTE MENTALE</vt:lpstr>
      <vt:lpstr>LES C2A : UN DISPOSITIF INNOVANT EN SANTE MENTALE</vt:lpstr>
      <vt:lpstr>LES C2A : UN DISPOSITIF INNOVANT EN SANTE MENTALE</vt:lpstr>
      <vt:lpstr>LES 5 PILIERS DE L’ACCOMPAGENEMENT C2A</vt:lpstr>
      <vt:lpstr>LES 5 PILIERS DE L’ACCOMPAGENEMENT C2A</vt:lpstr>
      <vt:lpstr>LES 5 PILIERS DE L’ACCOMPAGENEMNT C2A</vt:lpstr>
      <vt:lpstr>LES 5 PILIERS DE L’ACCOMPAGENEMNT C2A</vt:lpstr>
      <vt:lpstr>(3) LES ENSEIGNEMENTS EN GROUPE (ETP)</vt:lpstr>
      <vt:lpstr>LES 5 PILIERS DE L’ACCOMPAGNEMENT C2A</vt:lpstr>
      <vt:lpstr>LES 5 PILIERS DE L’ACCOMPAGNEMENT C2A</vt:lpstr>
      <vt:lpstr>LES EFFETS DE L’ACCOMPAGNEMENT C2A</vt:lpstr>
      <vt:lpstr>VIDÉO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 C2A : UN RECOVERY COLLEGE A LA FRANCAISE</dc:title>
  <dc:creator>pierre</dc:creator>
  <cp:lastModifiedBy>pierre GODART</cp:lastModifiedBy>
  <cp:revision>2</cp:revision>
  <dcterms:modified xsi:type="dcterms:W3CDTF">2020-02-03T17:25:55Z</dcterms:modified>
</cp:coreProperties>
</file>