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79" r:id="rId3"/>
    <p:sldId id="280" r:id="rId4"/>
    <p:sldId id="283" r:id="rId5"/>
    <p:sldId id="285" r:id="rId6"/>
    <p:sldId id="286" r:id="rId7"/>
    <p:sldId id="284" r:id="rId8"/>
    <p:sldId id="289" r:id="rId9"/>
    <p:sldId id="288" r:id="rId10"/>
    <p:sldId id="287" r:id="rId11"/>
    <p:sldId id="291" r:id="rId12"/>
    <p:sldId id="290" r:id="rId13"/>
    <p:sldId id="295" r:id="rId14"/>
    <p:sldId id="292" r:id="rId15"/>
    <p:sldId id="293" r:id="rId16"/>
    <p:sldId id="294" r:id="rId1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30092F-6969-44BF-94D6-E408C0510A84}" type="datetimeFigureOut">
              <a:rPr lang="fr-FR" smtClean="0"/>
              <a:pPr/>
              <a:t>07/02/2020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EDF121-7160-4677-A949-BDE848DA5203}" type="slidenum">
              <a:rPr lang="fr-FR" smtClean="0"/>
              <a:pPr/>
              <a:t>‹N°›</a:t>
            </a:fld>
            <a:endParaRPr lang="fr-FR"/>
          </a:p>
        </p:txBody>
      </p:sp>
    </p:spTree>
    <p:extLst>
      <p:ext uri="{BB962C8B-B14F-4D97-AF65-F5344CB8AC3E}">
        <p14:creationId xmlns:p14="http://schemas.microsoft.com/office/powerpoint/2010/main" xmlns="" val="1278229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BE"/>
          </a:p>
        </p:txBody>
      </p:sp>
      <p:sp>
        <p:nvSpPr>
          <p:cNvPr id="4" name="Espace réservé de la date 3"/>
          <p:cNvSpPr>
            <a:spLocks noGrp="1"/>
          </p:cNvSpPr>
          <p:nvPr>
            <p:ph type="dt" sz="half" idx="10"/>
          </p:nvPr>
        </p:nvSpPr>
        <p:spPr/>
        <p:txBody>
          <a:bodyPr/>
          <a:lstStyle/>
          <a:p>
            <a:fld id="{3C647D3C-567B-40FD-AFB9-10E4B842ABDF}" type="datetime1">
              <a:rPr lang="fr-FR" smtClean="0"/>
              <a:pPr/>
              <a:t>07/02/2020</a:t>
            </a:fld>
            <a:endParaRPr lang="fr-BE"/>
          </a:p>
        </p:txBody>
      </p:sp>
      <p:sp>
        <p:nvSpPr>
          <p:cNvPr id="5" name="Espace réservé du pied de page 4"/>
          <p:cNvSpPr>
            <a:spLocks noGrp="1"/>
          </p:cNvSpPr>
          <p:nvPr>
            <p:ph type="ftr" sz="quarter" idx="11"/>
          </p:nvPr>
        </p:nvSpPr>
        <p:spPr/>
        <p:txBody>
          <a:bodyPr/>
          <a:lstStyle/>
          <a:p>
            <a:r>
              <a:rPr lang="fr-FR"/>
              <a:t>Guerry Pauline - Bouton Sophie REV France 2018</a:t>
            </a:r>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1D57C669-1F10-4619-8154-C58E04B69F48}" type="datetime1">
              <a:rPr lang="fr-FR" smtClean="0"/>
              <a:pPr/>
              <a:t>07/02/2020</a:t>
            </a:fld>
            <a:endParaRPr lang="fr-BE"/>
          </a:p>
        </p:txBody>
      </p:sp>
      <p:sp>
        <p:nvSpPr>
          <p:cNvPr id="5" name="Espace réservé du pied de page 4"/>
          <p:cNvSpPr>
            <a:spLocks noGrp="1"/>
          </p:cNvSpPr>
          <p:nvPr>
            <p:ph type="ftr" sz="quarter" idx="11"/>
          </p:nvPr>
        </p:nvSpPr>
        <p:spPr/>
        <p:txBody>
          <a:bodyPr/>
          <a:lstStyle/>
          <a:p>
            <a:r>
              <a:rPr lang="fr-FR"/>
              <a:t>Guerry Pauline - Bouton Sophie REV France 2018</a:t>
            </a:r>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3A73C974-CCFE-4A20-ACFF-FB9EC69FC353}" type="datetime1">
              <a:rPr lang="fr-FR" smtClean="0"/>
              <a:pPr/>
              <a:t>07/02/2020</a:t>
            </a:fld>
            <a:endParaRPr lang="fr-BE"/>
          </a:p>
        </p:txBody>
      </p:sp>
      <p:sp>
        <p:nvSpPr>
          <p:cNvPr id="5" name="Espace réservé du pied de page 4"/>
          <p:cNvSpPr>
            <a:spLocks noGrp="1"/>
          </p:cNvSpPr>
          <p:nvPr>
            <p:ph type="ftr" sz="quarter" idx="11"/>
          </p:nvPr>
        </p:nvSpPr>
        <p:spPr/>
        <p:txBody>
          <a:bodyPr/>
          <a:lstStyle/>
          <a:p>
            <a:r>
              <a:rPr lang="fr-FR"/>
              <a:t>Guerry Pauline - Bouton Sophie REV France 2018</a:t>
            </a:r>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CC88936B-5019-4C31-9C54-769EEEE4D103}" type="datetime1">
              <a:rPr lang="fr-FR" smtClean="0"/>
              <a:pPr/>
              <a:t>07/02/2020</a:t>
            </a:fld>
            <a:endParaRPr lang="fr-BE"/>
          </a:p>
        </p:txBody>
      </p:sp>
      <p:sp>
        <p:nvSpPr>
          <p:cNvPr id="5" name="Espace réservé du pied de page 4"/>
          <p:cNvSpPr>
            <a:spLocks noGrp="1"/>
          </p:cNvSpPr>
          <p:nvPr>
            <p:ph type="ftr" sz="quarter" idx="11"/>
          </p:nvPr>
        </p:nvSpPr>
        <p:spPr/>
        <p:txBody>
          <a:bodyPr/>
          <a:lstStyle/>
          <a:p>
            <a:r>
              <a:rPr lang="fr-FR"/>
              <a:t>Guerry Pauline - Bouton Sophie REV France 2018</a:t>
            </a:r>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91403B59-357F-4F15-94A9-F6B01FFBA266}" type="datetime1">
              <a:rPr lang="fr-FR" smtClean="0"/>
              <a:pPr/>
              <a:t>07/02/2020</a:t>
            </a:fld>
            <a:endParaRPr lang="fr-BE"/>
          </a:p>
        </p:txBody>
      </p:sp>
      <p:sp>
        <p:nvSpPr>
          <p:cNvPr id="5" name="Espace réservé du pied de page 4"/>
          <p:cNvSpPr>
            <a:spLocks noGrp="1"/>
          </p:cNvSpPr>
          <p:nvPr>
            <p:ph type="ftr" sz="quarter" idx="11"/>
          </p:nvPr>
        </p:nvSpPr>
        <p:spPr/>
        <p:txBody>
          <a:bodyPr/>
          <a:lstStyle/>
          <a:p>
            <a:r>
              <a:rPr lang="fr-FR"/>
              <a:t>Guerry Pauline - Bouton Sophie REV France 2018</a:t>
            </a:r>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A5FEBB6D-9C72-4519-8295-C5178DCA5B87}" type="datetime1">
              <a:rPr lang="fr-FR" smtClean="0"/>
              <a:pPr/>
              <a:t>07/02/2020</a:t>
            </a:fld>
            <a:endParaRPr lang="fr-BE"/>
          </a:p>
        </p:txBody>
      </p:sp>
      <p:sp>
        <p:nvSpPr>
          <p:cNvPr id="6" name="Espace réservé du pied de page 5"/>
          <p:cNvSpPr>
            <a:spLocks noGrp="1"/>
          </p:cNvSpPr>
          <p:nvPr>
            <p:ph type="ftr" sz="quarter" idx="11"/>
          </p:nvPr>
        </p:nvSpPr>
        <p:spPr/>
        <p:txBody>
          <a:bodyPr/>
          <a:lstStyle/>
          <a:p>
            <a:r>
              <a:rPr lang="fr-FR"/>
              <a:t>Guerry Pauline - Bouton Sophie REV France 2018</a:t>
            </a:r>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E7E82DE4-8B11-4FA8-AEF3-E7F54B7988B1}" type="datetime1">
              <a:rPr lang="fr-FR" smtClean="0"/>
              <a:pPr/>
              <a:t>07/02/2020</a:t>
            </a:fld>
            <a:endParaRPr lang="fr-BE"/>
          </a:p>
        </p:txBody>
      </p:sp>
      <p:sp>
        <p:nvSpPr>
          <p:cNvPr id="8" name="Espace réservé du pied de page 7"/>
          <p:cNvSpPr>
            <a:spLocks noGrp="1"/>
          </p:cNvSpPr>
          <p:nvPr>
            <p:ph type="ftr" sz="quarter" idx="11"/>
          </p:nvPr>
        </p:nvSpPr>
        <p:spPr/>
        <p:txBody>
          <a:bodyPr/>
          <a:lstStyle/>
          <a:p>
            <a:r>
              <a:rPr lang="fr-FR"/>
              <a:t>Guerry Pauline - Bouton Sophie REV France 2018</a:t>
            </a:r>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e la date 2"/>
          <p:cNvSpPr>
            <a:spLocks noGrp="1"/>
          </p:cNvSpPr>
          <p:nvPr>
            <p:ph type="dt" sz="half" idx="10"/>
          </p:nvPr>
        </p:nvSpPr>
        <p:spPr/>
        <p:txBody>
          <a:bodyPr/>
          <a:lstStyle/>
          <a:p>
            <a:fld id="{B908B13F-A105-4C3F-9728-F28E1DDBA8A7}" type="datetime1">
              <a:rPr lang="fr-FR" smtClean="0"/>
              <a:pPr/>
              <a:t>07/02/2020</a:t>
            </a:fld>
            <a:endParaRPr lang="fr-BE"/>
          </a:p>
        </p:txBody>
      </p:sp>
      <p:sp>
        <p:nvSpPr>
          <p:cNvPr id="4" name="Espace réservé du pied de page 3"/>
          <p:cNvSpPr>
            <a:spLocks noGrp="1"/>
          </p:cNvSpPr>
          <p:nvPr>
            <p:ph type="ftr" sz="quarter" idx="11"/>
          </p:nvPr>
        </p:nvSpPr>
        <p:spPr/>
        <p:txBody>
          <a:bodyPr/>
          <a:lstStyle/>
          <a:p>
            <a:r>
              <a:rPr lang="fr-FR"/>
              <a:t>Guerry Pauline - Bouton Sophie REV France 2018</a:t>
            </a:r>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20DE3FD-0BFD-42B3-A828-E1B4D5E51CC8}" type="datetime1">
              <a:rPr lang="fr-FR" smtClean="0"/>
              <a:pPr/>
              <a:t>07/02/2020</a:t>
            </a:fld>
            <a:endParaRPr lang="fr-BE"/>
          </a:p>
        </p:txBody>
      </p:sp>
      <p:sp>
        <p:nvSpPr>
          <p:cNvPr id="3" name="Espace réservé du pied de page 2"/>
          <p:cNvSpPr>
            <a:spLocks noGrp="1"/>
          </p:cNvSpPr>
          <p:nvPr>
            <p:ph type="ftr" sz="quarter" idx="11"/>
          </p:nvPr>
        </p:nvSpPr>
        <p:spPr/>
        <p:txBody>
          <a:bodyPr/>
          <a:lstStyle/>
          <a:p>
            <a:r>
              <a:rPr lang="fr-FR"/>
              <a:t>Guerry Pauline - Bouton Sophie REV France 2018</a:t>
            </a:r>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98BD116B-2241-459D-83F6-C19E1CF678DC}" type="datetime1">
              <a:rPr lang="fr-FR" smtClean="0"/>
              <a:pPr/>
              <a:t>07/02/2020</a:t>
            </a:fld>
            <a:endParaRPr lang="fr-BE"/>
          </a:p>
        </p:txBody>
      </p:sp>
      <p:sp>
        <p:nvSpPr>
          <p:cNvPr id="6" name="Espace réservé du pied de page 5"/>
          <p:cNvSpPr>
            <a:spLocks noGrp="1"/>
          </p:cNvSpPr>
          <p:nvPr>
            <p:ph type="ftr" sz="quarter" idx="11"/>
          </p:nvPr>
        </p:nvSpPr>
        <p:spPr/>
        <p:txBody>
          <a:bodyPr/>
          <a:lstStyle/>
          <a:p>
            <a:r>
              <a:rPr lang="fr-FR"/>
              <a:t>Guerry Pauline - Bouton Sophie REV France 2018</a:t>
            </a:r>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980570B8-AA94-4FC5-8DE9-3D3BB214A0EA}" type="datetime1">
              <a:rPr lang="fr-FR" smtClean="0"/>
              <a:pPr/>
              <a:t>07/02/2020</a:t>
            </a:fld>
            <a:endParaRPr lang="fr-BE"/>
          </a:p>
        </p:txBody>
      </p:sp>
      <p:sp>
        <p:nvSpPr>
          <p:cNvPr id="6" name="Espace réservé du pied de page 5"/>
          <p:cNvSpPr>
            <a:spLocks noGrp="1"/>
          </p:cNvSpPr>
          <p:nvPr>
            <p:ph type="ftr" sz="quarter" idx="11"/>
          </p:nvPr>
        </p:nvSpPr>
        <p:spPr/>
        <p:txBody>
          <a:bodyPr/>
          <a:lstStyle/>
          <a:p>
            <a:r>
              <a:rPr lang="fr-FR"/>
              <a:t>Guerry Pauline - Bouton Sophie REV France 2018</a:t>
            </a:r>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A51A01-1029-44DA-A9C0-D324613CA94E}" type="datetime1">
              <a:rPr lang="fr-FR" smtClean="0"/>
              <a:pPr/>
              <a:t>07/02/2020</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Guerry Pauline - Bouton Sophie REV France 2018</a:t>
            </a:r>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mailto:bordeaux33@revfrance.or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mailto:bordeaux33@revfrance.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revfrance.org/intervoic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5536" y="2924944"/>
            <a:ext cx="8496944" cy="1470025"/>
          </a:xfrm>
        </p:spPr>
        <p:txBody>
          <a:bodyPr>
            <a:normAutofit/>
          </a:bodyPr>
          <a:lstStyle/>
          <a:p>
            <a:r>
              <a:rPr lang="fr-FR" dirty="0"/>
              <a:t>REV France </a:t>
            </a:r>
            <a:br>
              <a:rPr lang="fr-FR" dirty="0"/>
            </a:br>
            <a:r>
              <a:rPr lang="fr-FR" dirty="0"/>
              <a:t>Réseau français sur l’Entente de Voix</a:t>
            </a:r>
          </a:p>
        </p:txBody>
      </p:sp>
      <p:sp>
        <p:nvSpPr>
          <p:cNvPr id="3" name="Sous-titre 2"/>
          <p:cNvSpPr>
            <a:spLocks noGrp="1"/>
          </p:cNvSpPr>
          <p:nvPr>
            <p:ph type="subTitle" idx="1"/>
          </p:nvPr>
        </p:nvSpPr>
        <p:spPr>
          <a:xfrm>
            <a:off x="1403648" y="4437112"/>
            <a:ext cx="6400800" cy="1752600"/>
          </a:xfrm>
        </p:spPr>
        <p:txBody>
          <a:bodyPr>
            <a:normAutofit/>
          </a:bodyPr>
          <a:lstStyle/>
          <a:p>
            <a:r>
              <a:rPr lang="fr-FR" dirty="0"/>
              <a:t>Une élaboration collective de l’expérience de l’entente de voix et autres perceptions inhabituelles</a:t>
            </a:r>
            <a:endParaRPr lang="fr-FR" sz="2600" dirty="0"/>
          </a:p>
        </p:txBody>
      </p:sp>
      <p:sp>
        <p:nvSpPr>
          <p:cNvPr id="6" name="Espace réservé du pied de page 5"/>
          <p:cNvSpPr>
            <a:spLocks noGrp="1"/>
          </p:cNvSpPr>
          <p:nvPr>
            <p:ph type="ftr" sz="quarter" idx="11"/>
          </p:nvPr>
        </p:nvSpPr>
        <p:spPr>
          <a:xfrm>
            <a:off x="2363075" y="6093296"/>
            <a:ext cx="4584712" cy="576064"/>
          </a:xfrm>
        </p:spPr>
        <p:txBody>
          <a:bodyPr/>
          <a:lstStyle/>
          <a:p>
            <a:r>
              <a:rPr lang="fr-FR" sz="1400" b="1" dirty="0"/>
              <a:t>REV France Bordeaux Métropole et Bassin d’Arcachon</a:t>
            </a:r>
          </a:p>
          <a:p>
            <a:r>
              <a:rPr lang="fr-FR" sz="1400" b="1" dirty="0"/>
              <a:t>Colloque de SMFNA du 10 février 2020</a:t>
            </a:r>
          </a:p>
          <a:p>
            <a:endParaRPr lang="fr-BE" sz="14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04048" y="-171400"/>
            <a:ext cx="3887479" cy="32607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59632" y="160613"/>
            <a:ext cx="2927920" cy="25967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548680"/>
            <a:ext cx="8229600" cy="1143000"/>
          </a:xfrm>
        </p:spPr>
        <p:txBody>
          <a:bodyPr>
            <a:normAutofit fontScale="90000"/>
          </a:bodyPr>
          <a:lstStyle/>
          <a:p>
            <a:r>
              <a:rPr lang="fr-FR" dirty="0"/>
              <a:t>La perspective </a:t>
            </a:r>
            <a:br>
              <a:rPr lang="fr-FR" dirty="0"/>
            </a:br>
            <a:r>
              <a:rPr lang="fr-FR" dirty="0"/>
              <a:t>du rétablissement</a:t>
            </a: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10</a:t>
            </a:fld>
            <a:endParaRPr lang="fr-BE"/>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88640"/>
            <a:ext cx="1901825" cy="1682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17582" y="4941168"/>
            <a:ext cx="2426418" cy="20362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635360" y="1862668"/>
            <a:ext cx="8064896" cy="3785652"/>
          </a:xfrm>
          <a:prstGeom prst="rect">
            <a:avLst/>
          </a:prstGeom>
        </p:spPr>
        <p:txBody>
          <a:bodyPr wrap="square">
            <a:spAutoFit/>
          </a:bodyPr>
          <a:lstStyle/>
          <a:p>
            <a:pPr marL="0" lvl="1">
              <a:buFont typeface="Arial" pitchFamily="34" charset="0"/>
              <a:buChar char="•"/>
            </a:pPr>
            <a:r>
              <a:rPr lang="fr-FR" sz="2400" dirty="0"/>
              <a:t>  Fondée sur l’</a:t>
            </a:r>
            <a:r>
              <a:rPr lang="fr-FR" sz="2400" b="1" dirty="0"/>
              <a:t>espoir</a:t>
            </a:r>
            <a:r>
              <a:rPr lang="fr-FR" sz="2400" dirty="0"/>
              <a:t> pour la personne directement concernée et pour toutes celles qui l’entourent, la conviction, qu’</a:t>
            </a:r>
            <a:r>
              <a:rPr lang="fr-FR" sz="2400" b="1" dirty="0"/>
              <a:t>il est possible de « s’en sortir ».</a:t>
            </a:r>
          </a:p>
          <a:p>
            <a:pPr marL="0" lvl="1">
              <a:buFont typeface="Arial" pitchFamily="34" charset="0"/>
              <a:buChar char="•"/>
            </a:pPr>
            <a:r>
              <a:rPr lang="fr-FR" sz="2400" dirty="0"/>
              <a:t>  Fondée sur la légitimité d’une diversité de modalités de prise en charge, y compris dans les troubles graves tels que les psychoses.</a:t>
            </a:r>
          </a:p>
          <a:p>
            <a:pPr marL="0" lvl="1">
              <a:buFont typeface="Arial" pitchFamily="34" charset="0"/>
              <a:buChar char="•"/>
            </a:pPr>
            <a:r>
              <a:rPr lang="fr-FR" sz="2400" dirty="0"/>
              <a:t>  Met au premier plan </a:t>
            </a:r>
            <a:r>
              <a:rPr lang="fr-FR" sz="2400" b="1" dirty="0"/>
              <a:t>l’être humain </a:t>
            </a:r>
            <a:r>
              <a:rPr lang="fr-FR" sz="2400" dirty="0"/>
              <a:t>et non pas le patient psychiatrique ou le professionnel (réf </a:t>
            </a:r>
            <a:r>
              <a:rPr lang="fr-FR" sz="2400" dirty="0" err="1"/>
              <a:t>Deegan</a:t>
            </a:r>
            <a:r>
              <a:rPr lang="fr-FR" sz="2400" dirty="0"/>
              <a:t>, 1988)</a:t>
            </a:r>
          </a:p>
          <a:p>
            <a:pPr marL="0" lvl="1" indent="92075">
              <a:buFont typeface="Arial" pitchFamily="34" charset="0"/>
              <a:buChar char="•"/>
            </a:pPr>
            <a:r>
              <a:rPr lang="fr-FR" sz="2400" dirty="0"/>
              <a:t>  Repose sur une méthodologie de recherche et des résultats d’études statistiques systématisées </a:t>
            </a:r>
          </a:p>
        </p:txBody>
      </p:sp>
      <p:sp>
        <p:nvSpPr>
          <p:cNvPr id="9" name="Espace réservé du pied de page 5"/>
          <p:cNvSpPr>
            <a:spLocks noGrp="1"/>
          </p:cNvSpPr>
          <p:nvPr>
            <p:ph type="ftr" sz="quarter" idx="11"/>
          </p:nvPr>
        </p:nvSpPr>
        <p:spPr>
          <a:xfrm>
            <a:off x="1619672" y="6093296"/>
            <a:ext cx="4584712" cy="576064"/>
          </a:xfrm>
        </p:spPr>
        <p:txBody>
          <a:bodyPr/>
          <a:lstStyle/>
          <a:p>
            <a:r>
              <a:rPr lang="fr-FR" sz="1400" b="1" dirty="0"/>
              <a:t>REV France Bordeaux Métropole et Bassin d’Arcachon</a:t>
            </a:r>
          </a:p>
          <a:p>
            <a:r>
              <a:rPr lang="fr-FR" sz="1400" b="1" dirty="0"/>
              <a:t>Colloque de SMFNA du 10 février 2020</a:t>
            </a:r>
          </a:p>
          <a:p>
            <a:endParaRPr lang="fr-BE" sz="1400" dirty="0"/>
          </a:p>
        </p:txBody>
      </p:sp>
    </p:spTree>
    <p:extLst>
      <p:ext uri="{BB962C8B-B14F-4D97-AF65-F5344CB8AC3E}">
        <p14:creationId xmlns:p14="http://schemas.microsoft.com/office/powerpoint/2010/main" xmlns="" val="554404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58515"/>
            <a:ext cx="8229600" cy="1143000"/>
          </a:xfrm>
        </p:spPr>
        <p:txBody>
          <a:bodyPr/>
          <a:lstStyle/>
          <a:p>
            <a:r>
              <a:rPr lang="fr-FR" dirty="0"/>
              <a:t>En conclusion</a:t>
            </a: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11</a:t>
            </a:fld>
            <a:endParaRPr lang="fr-BE"/>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88640"/>
            <a:ext cx="1901825" cy="1682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71322" y="5301208"/>
            <a:ext cx="2059343" cy="1728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467544" y="1340768"/>
            <a:ext cx="8280920" cy="4893647"/>
          </a:xfrm>
          <a:prstGeom prst="rect">
            <a:avLst/>
          </a:prstGeom>
        </p:spPr>
        <p:txBody>
          <a:bodyPr wrap="square">
            <a:spAutoFit/>
          </a:bodyPr>
          <a:lstStyle/>
          <a:p>
            <a:pPr marL="342900" indent="-342900">
              <a:buFont typeface="Arial" pitchFamily="34" charset="0"/>
              <a:buChar char="•"/>
            </a:pPr>
            <a:r>
              <a:rPr lang="fr-FR" sz="2400" dirty="0"/>
              <a:t>Les voix n’apparaissent pas sans raison. Leur présence a une signification. Le confort moral dépend beaucoup de la relation que la personne entretient avec les voix.</a:t>
            </a:r>
          </a:p>
          <a:p>
            <a:pPr marL="342900" indent="-342900">
              <a:buFont typeface="Arial" pitchFamily="34" charset="0"/>
              <a:buChar char="•"/>
            </a:pPr>
            <a:r>
              <a:rPr lang="fr-FR" sz="2400" dirty="0"/>
              <a:t>L’espoir, l’écoute sont au centre de la perspective du rétablissement ce qui implique une autre démarche que la démarche traditionnelle : </a:t>
            </a:r>
            <a:r>
              <a:rPr lang="fr-FR" sz="2400" i="1" dirty="0"/>
              <a:t>diagnostic fait par les professionnels puis plan de traitement</a:t>
            </a:r>
          </a:p>
          <a:p>
            <a:pPr marL="342900" indent="-342900">
              <a:buFont typeface="Arial" pitchFamily="34" charset="0"/>
              <a:buChar char="•"/>
            </a:pPr>
            <a:r>
              <a:rPr lang="fr-FR" sz="2400" dirty="0"/>
              <a:t>Forte émergence de la narration de l’expérience personnelle : témoignages nombreux, écrits, filmés, en conférences, etc.</a:t>
            </a:r>
          </a:p>
          <a:p>
            <a:pPr marL="342900" indent="-342900">
              <a:buFont typeface="Arial" pitchFamily="34" charset="0"/>
              <a:buChar char="•"/>
            </a:pPr>
            <a:r>
              <a:rPr lang="fr-FR" sz="2400" dirty="0"/>
              <a:t>L’expertise par l’expérience devient centrale dans l’accompagnement afin non pas de se présenter comme modèle, mais proposer une facilitation</a:t>
            </a:r>
          </a:p>
          <a:p>
            <a:endParaRPr lang="fr-FR" sz="2400" dirty="0"/>
          </a:p>
        </p:txBody>
      </p:sp>
      <p:sp>
        <p:nvSpPr>
          <p:cNvPr id="9" name="Espace réservé du pied de page 5"/>
          <p:cNvSpPr>
            <a:spLocks noGrp="1"/>
          </p:cNvSpPr>
          <p:nvPr>
            <p:ph type="ftr" sz="quarter" idx="11"/>
          </p:nvPr>
        </p:nvSpPr>
        <p:spPr>
          <a:xfrm>
            <a:off x="1619672" y="6093296"/>
            <a:ext cx="4584712" cy="576064"/>
          </a:xfrm>
        </p:spPr>
        <p:txBody>
          <a:bodyPr/>
          <a:lstStyle/>
          <a:p>
            <a:r>
              <a:rPr lang="fr-FR" sz="1400" b="1" dirty="0"/>
              <a:t>REV France Bordeaux Métropole et Bassin d’Arcachon</a:t>
            </a:r>
          </a:p>
          <a:p>
            <a:r>
              <a:rPr lang="fr-FR" sz="1400" b="1" dirty="0"/>
              <a:t>Colloque de SMFNA du 10 février 2020</a:t>
            </a:r>
          </a:p>
          <a:p>
            <a:endParaRPr lang="fr-BE" sz="1400" dirty="0"/>
          </a:p>
        </p:txBody>
      </p:sp>
    </p:spTree>
    <p:extLst>
      <p:ext uri="{BB962C8B-B14F-4D97-AF65-F5344CB8AC3E}">
        <p14:creationId xmlns:p14="http://schemas.microsoft.com/office/powerpoint/2010/main" xmlns="" val="2551481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CF4668DC-857F-487D-BFFA-8C0CA5037977}" type="slidenum">
              <a:rPr lang="fr-BE" smtClean="0"/>
              <a:pPr/>
              <a:t>12</a:t>
            </a:fld>
            <a:endParaRPr lang="fr-BE"/>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88640"/>
            <a:ext cx="1901825" cy="1682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04248" y="4828657"/>
            <a:ext cx="2426418" cy="20362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itre 3"/>
          <p:cNvSpPr>
            <a:spLocks noGrp="1"/>
          </p:cNvSpPr>
          <p:nvPr>
            <p:ph type="title"/>
          </p:nvPr>
        </p:nvSpPr>
        <p:spPr>
          <a:xfrm>
            <a:off x="467544" y="548680"/>
            <a:ext cx="8229600" cy="1143000"/>
          </a:xfrm>
        </p:spPr>
        <p:txBody>
          <a:bodyPr/>
          <a:lstStyle/>
          <a:p>
            <a:r>
              <a:rPr lang="fr-FR" dirty="0"/>
              <a:t>Témoignages</a:t>
            </a:r>
          </a:p>
        </p:txBody>
      </p:sp>
      <p:sp>
        <p:nvSpPr>
          <p:cNvPr id="6" name="ZoneTexte 5"/>
          <p:cNvSpPr txBox="1"/>
          <p:nvPr/>
        </p:nvSpPr>
        <p:spPr>
          <a:xfrm>
            <a:off x="1153413" y="2708920"/>
            <a:ext cx="3854132" cy="1077218"/>
          </a:xfrm>
          <a:prstGeom prst="rect">
            <a:avLst/>
          </a:prstGeom>
          <a:noFill/>
        </p:spPr>
        <p:txBody>
          <a:bodyPr wrap="none" rtlCol="0">
            <a:spAutoFit/>
          </a:bodyPr>
          <a:lstStyle/>
          <a:p>
            <a:pPr marL="457200" indent="-457200">
              <a:buFont typeface="Arial" pitchFamily="34" charset="0"/>
              <a:buChar char="•"/>
            </a:pPr>
            <a:r>
              <a:rPr lang="fr-FR" sz="3200" dirty="0"/>
              <a:t>Pauline </a:t>
            </a:r>
            <a:r>
              <a:rPr lang="fr-FR" sz="3200" dirty="0" err="1"/>
              <a:t>Guerry</a:t>
            </a:r>
            <a:endParaRPr lang="fr-FR" sz="3200" dirty="0"/>
          </a:p>
          <a:p>
            <a:pPr marL="457200" indent="-457200">
              <a:buFont typeface="Arial" pitchFamily="34" charset="0"/>
              <a:buChar char="•"/>
            </a:pPr>
            <a:r>
              <a:rPr lang="fr-FR" sz="3200" dirty="0"/>
              <a:t>Christine </a:t>
            </a:r>
            <a:r>
              <a:rPr lang="fr-FR" sz="3200" dirty="0" err="1"/>
              <a:t>Delaplace</a:t>
            </a:r>
            <a:endParaRPr lang="fr-FR" sz="3200" dirty="0"/>
          </a:p>
        </p:txBody>
      </p:sp>
      <p:sp>
        <p:nvSpPr>
          <p:cNvPr id="9" name="Espace réservé du pied de page 5"/>
          <p:cNvSpPr>
            <a:spLocks noGrp="1"/>
          </p:cNvSpPr>
          <p:nvPr>
            <p:ph type="ftr" sz="quarter" idx="11"/>
          </p:nvPr>
        </p:nvSpPr>
        <p:spPr>
          <a:xfrm>
            <a:off x="1547664" y="6093296"/>
            <a:ext cx="4584712" cy="576064"/>
          </a:xfrm>
        </p:spPr>
        <p:txBody>
          <a:bodyPr/>
          <a:lstStyle/>
          <a:p>
            <a:r>
              <a:rPr lang="fr-FR" sz="1400" b="1" dirty="0"/>
              <a:t>REV France Bordeaux Métropole et Bassin d’Arcachon</a:t>
            </a:r>
          </a:p>
          <a:p>
            <a:r>
              <a:rPr lang="fr-FR" sz="1400" b="1" dirty="0"/>
              <a:t>Colloque de SMFNA du 10 février 2020</a:t>
            </a:r>
          </a:p>
          <a:p>
            <a:endParaRPr lang="fr-BE" sz="1400" dirty="0"/>
          </a:p>
        </p:txBody>
      </p:sp>
    </p:spTree>
    <p:extLst>
      <p:ext uri="{BB962C8B-B14F-4D97-AF65-F5344CB8AC3E}">
        <p14:creationId xmlns:p14="http://schemas.microsoft.com/office/powerpoint/2010/main" xmlns="" val="1176691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D6C3043-9811-42BD-AAEB-0DBF0A25D331}"/>
              </a:ext>
            </a:extLst>
          </p:cNvPr>
          <p:cNvSpPr>
            <a:spLocks noGrp="1"/>
          </p:cNvSpPr>
          <p:nvPr>
            <p:ph type="title"/>
          </p:nvPr>
        </p:nvSpPr>
        <p:spPr/>
        <p:txBody>
          <a:bodyPr/>
          <a:lstStyle/>
          <a:p>
            <a:r>
              <a:rPr lang="fr-FR" dirty="0"/>
              <a:t>Hallucinations</a:t>
            </a:r>
          </a:p>
        </p:txBody>
      </p:sp>
      <p:sp>
        <p:nvSpPr>
          <p:cNvPr id="4" name="Espace réservé du pied de page 3">
            <a:extLst>
              <a:ext uri="{FF2B5EF4-FFF2-40B4-BE49-F238E27FC236}">
                <a16:creationId xmlns:a16="http://schemas.microsoft.com/office/drawing/2014/main" xmlns="" id="{442FA7DE-B72F-477E-9904-2D60EBE0B518}"/>
              </a:ext>
            </a:extLst>
          </p:cNvPr>
          <p:cNvSpPr>
            <a:spLocks noGrp="1"/>
          </p:cNvSpPr>
          <p:nvPr>
            <p:ph type="ftr" sz="quarter" idx="11"/>
          </p:nvPr>
        </p:nvSpPr>
        <p:spPr/>
        <p:txBody>
          <a:bodyPr/>
          <a:lstStyle/>
          <a:p>
            <a:r>
              <a:rPr lang="fr-FR"/>
              <a:t>Guerry Pauline - Bouton Sophie REV France 2018</a:t>
            </a:r>
            <a:endParaRPr lang="fr-BE"/>
          </a:p>
        </p:txBody>
      </p:sp>
      <p:sp>
        <p:nvSpPr>
          <p:cNvPr id="5" name="Espace réservé du numéro de diapositive 4">
            <a:extLst>
              <a:ext uri="{FF2B5EF4-FFF2-40B4-BE49-F238E27FC236}">
                <a16:creationId xmlns:a16="http://schemas.microsoft.com/office/drawing/2014/main" xmlns="" id="{6B202D0E-6838-4957-95B0-F7798F87124B}"/>
              </a:ext>
            </a:extLst>
          </p:cNvPr>
          <p:cNvSpPr>
            <a:spLocks noGrp="1"/>
          </p:cNvSpPr>
          <p:nvPr>
            <p:ph type="sldNum" sz="quarter" idx="12"/>
          </p:nvPr>
        </p:nvSpPr>
        <p:spPr/>
        <p:txBody>
          <a:bodyPr/>
          <a:lstStyle/>
          <a:p>
            <a:fld id="{CF4668DC-857F-487D-BFFA-8C0CA5037977}" type="slidenum">
              <a:rPr lang="fr-BE" smtClean="0"/>
              <a:pPr/>
              <a:t>13</a:t>
            </a:fld>
            <a:endParaRPr lang="fr-BE"/>
          </a:p>
        </p:txBody>
      </p:sp>
      <p:sp>
        <p:nvSpPr>
          <p:cNvPr id="6" name="Sous-titre 2">
            <a:extLst>
              <a:ext uri="{FF2B5EF4-FFF2-40B4-BE49-F238E27FC236}">
                <a16:creationId xmlns:a16="http://schemas.microsoft.com/office/drawing/2014/main" xmlns="" id="{1E3392CD-FBB5-4707-8DE3-549805061550}"/>
              </a:ext>
            </a:extLst>
          </p:cNvPr>
          <p:cNvSpPr txBox="1">
            <a:spLocks/>
          </p:cNvSpPr>
          <p:nvPr/>
        </p:nvSpPr>
        <p:spPr>
          <a:xfrm>
            <a:off x="828600" y="1971675"/>
            <a:ext cx="9144000" cy="567339"/>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b="1" dirty="0"/>
              <a:t>250 euros</a:t>
            </a:r>
          </a:p>
          <a:p>
            <a:endParaRPr lang="fr-FR" dirty="0"/>
          </a:p>
        </p:txBody>
      </p:sp>
      <p:sp>
        <p:nvSpPr>
          <p:cNvPr id="7" name="Rectangle 6">
            <a:extLst>
              <a:ext uri="{FF2B5EF4-FFF2-40B4-BE49-F238E27FC236}">
                <a16:creationId xmlns:a16="http://schemas.microsoft.com/office/drawing/2014/main" xmlns="" id="{EEDEDE3A-4C15-4EDB-985D-756C30052F91}"/>
              </a:ext>
            </a:extLst>
          </p:cNvPr>
          <p:cNvSpPr/>
          <p:nvPr/>
        </p:nvSpPr>
        <p:spPr>
          <a:xfrm>
            <a:off x="1417486" y="2758089"/>
            <a:ext cx="3346881" cy="1200329"/>
          </a:xfrm>
          <a:prstGeom prst="rect">
            <a:avLst/>
          </a:prstGeom>
        </p:spPr>
        <p:txBody>
          <a:bodyPr wrap="square">
            <a:spAutoFit/>
          </a:bodyPr>
          <a:lstStyle/>
          <a:p>
            <a:r>
              <a:rPr lang="fr-FR" b="1" dirty="0"/>
              <a:t>Deux cent cinquante euros</a:t>
            </a:r>
          </a:p>
          <a:p>
            <a:r>
              <a:rPr lang="fr-FR" b="1" dirty="0"/>
              <a:t>D’eux, sans sein, Kant héro</a:t>
            </a:r>
          </a:p>
          <a:p>
            <a:r>
              <a:rPr lang="fr-FR" b="1" dirty="0"/>
              <a:t>Deux sent sein Kant</a:t>
            </a:r>
          </a:p>
          <a:p>
            <a:r>
              <a:rPr lang="fr-FR" b="1" dirty="0"/>
              <a:t>Deux sent Saint qu’hante</a:t>
            </a:r>
          </a:p>
        </p:txBody>
      </p:sp>
      <p:sp>
        <p:nvSpPr>
          <p:cNvPr id="8" name="Sous-titre 2">
            <a:extLst>
              <a:ext uri="{FF2B5EF4-FFF2-40B4-BE49-F238E27FC236}">
                <a16:creationId xmlns:a16="http://schemas.microsoft.com/office/drawing/2014/main" xmlns="" id="{95B4281F-51A6-457C-8C6C-5A3D371841A8}"/>
              </a:ext>
            </a:extLst>
          </p:cNvPr>
          <p:cNvSpPr txBox="1">
            <a:spLocks/>
          </p:cNvSpPr>
          <p:nvPr/>
        </p:nvSpPr>
        <p:spPr>
          <a:xfrm>
            <a:off x="828600" y="4318987"/>
            <a:ext cx="9144000" cy="56733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b="1" dirty="0"/>
              <a:t>Tu la vois tous les combien ?</a:t>
            </a:r>
          </a:p>
          <a:p>
            <a:endParaRPr lang="fr-FR" dirty="0"/>
          </a:p>
        </p:txBody>
      </p:sp>
      <p:sp>
        <p:nvSpPr>
          <p:cNvPr id="9" name="Rectangle 8">
            <a:extLst>
              <a:ext uri="{FF2B5EF4-FFF2-40B4-BE49-F238E27FC236}">
                <a16:creationId xmlns:a16="http://schemas.microsoft.com/office/drawing/2014/main" xmlns="" id="{E5257BD0-C788-4DB9-8AB0-1FDA82CBDA1C}"/>
              </a:ext>
            </a:extLst>
          </p:cNvPr>
          <p:cNvSpPr/>
          <p:nvPr/>
        </p:nvSpPr>
        <p:spPr>
          <a:xfrm>
            <a:off x="1417486" y="4886326"/>
            <a:ext cx="3346881" cy="646331"/>
          </a:xfrm>
          <a:prstGeom prst="rect">
            <a:avLst/>
          </a:prstGeom>
        </p:spPr>
        <p:txBody>
          <a:bodyPr wrap="square">
            <a:spAutoFit/>
          </a:bodyPr>
          <a:lstStyle/>
          <a:p>
            <a:r>
              <a:rPr lang="fr-FR" b="1" dirty="0"/>
              <a:t>Tue la voix. Tout laid. Con bien? </a:t>
            </a:r>
          </a:p>
          <a:p>
            <a:r>
              <a:rPr lang="fr-FR" b="1" dirty="0"/>
              <a:t>Tu, là, vois. Tous les cons bien? </a:t>
            </a:r>
          </a:p>
        </p:txBody>
      </p:sp>
      <p:pic>
        <p:nvPicPr>
          <p:cNvPr id="10" name="Picture 2">
            <a:extLst>
              <a:ext uri="{FF2B5EF4-FFF2-40B4-BE49-F238E27FC236}">
                <a16:creationId xmlns:a16="http://schemas.microsoft.com/office/drawing/2014/main" xmlns="" id="{B81C474D-F68E-4D73-8D28-6D1AFEF90E84}"/>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88640"/>
            <a:ext cx="1901825" cy="1682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74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CF4668DC-857F-487D-BFFA-8C0CA5037977}" type="slidenum">
              <a:rPr lang="fr-BE" smtClean="0"/>
              <a:pPr/>
              <a:t>14</a:t>
            </a:fld>
            <a:endParaRPr lang="fr-BE"/>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88640"/>
            <a:ext cx="1901825" cy="1682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36296" y="5191229"/>
            <a:ext cx="1994370" cy="16736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itre 3"/>
          <p:cNvSpPr>
            <a:spLocks noGrp="1"/>
          </p:cNvSpPr>
          <p:nvPr>
            <p:ph type="title"/>
          </p:nvPr>
        </p:nvSpPr>
        <p:spPr>
          <a:xfrm>
            <a:off x="539552" y="620688"/>
            <a:ext cx="8229600" cy="1143000"/>
          </a:xfrm>
        </p:spPr>
        <p:txBody>
          <a:bodyPr>
            <a:normAutofit fontScale="90000"/>
          </a:bodyPr>
          <a:lstStyle/>
          <a:p>
            <a:r>
              <a:rPr lang="fr-FR" dirty="0"/>
              <a:t>          Le REV Bordeaux Métropole et </a:t>
            </a:r>
            <a:r>
              <a:rPr lang="fr-FR"/>
              <a:t>Bassin d’Arcachon</a:t>
            </a:r>
            <a:endParaRPr lang="fr-FR" dirty="0"/>
          </a:p>
        </p:txBody>
      </p:sp>
      <p:sp>
        <p:nvSpPr>
          <p:cNvPr id="2" name="ZoneTexte 1"/>
          <p:cNvSpPr txBox="1"/>
          <p:nvPr/>
        </p:nvSpPr>
        <p:spPr>
          <a:xfrm>
            <a:off x="395536" y="2103239"/>
            <a:ext cx="8496945" cy="4524315"/>
          </a:xfrm>
          <a:prstGeom prst="rect">
            <a:avLst/>
          </a:prstGeom>
          <a:noFill/>
        </p:spPr>
        <p:txBody>
          <a:bodyPr wrap="square" rtlCol="0">
            <a:spAutoFit/>
          </a:bodyPr>
          <a:lstStyle/>
          <a:p>
            <a:pPr marL="342900" indent="-342900">
              <a:buFont typeface="Arial" pitchFamily="34" charset="0"/>
              <a:buChar char="•"/>
            </a:pPr>
            <a:r>
              <a:rPr lang="fr-FR" sz="2400" dirty="0"/>
              <a:t>Création en 2014</a:t>
            </a:r>
          </a:p>
          <a:p>
            <a:pPr marL="342900" indent="-342900">
              <a:buFont typeface="Arial" pitchFamily="34" charset="0"/>
              <a:buChar char="•"/>
            </a:pPr>
            <a:r>
              <a:rPr lang="fr-FR" sz="2400" dirty="0"/>
              <a:t>Des espaces EVA (Entendeurs de voix et alliés) mensuels</a:t>
            </a:r>
          </a:p>
          <a:p>
            <a:pPr marL="342900" indent="-342900">
              <a:buFont typeface="Arial" pitchFamily="34" charset="0"/>
              <a:buChar char="•"/>
            </a:pPr>
            <a:r>
              <a:rPr lang="fr-FR" sz="2400" dirty="0"/>
              <a:t>Des espaces EV (Entendeurs de Voix) mensuels</a:t>
            </a:r>
          </a:p>
          <a:p>
            <a:pPr marL="342900" indent="-342900">
              <a:buFont typeface="Arial" pitchFamily="34" charset="0"/>
              <a:buChar char="•"/>
            </a:pPr>
            <a:r>
              <a:rPr lang="fr-FR" sz="2400" dirty="0"/>
              <a:t>Des forums : juin 2014 et octobre 2018 à Bordeaux</a:t>
            </a:r>
          </a:p>
          <a:p>
            <a:pPr marL="342900" indent="-342900">
              <a:buFont typeface="Arial" pitchFamily="34" charset="0"/>
              <a:buChar char="•"/>
            </a:pPr>
            <a:r>
              <a:rPr lang="fr-FR" sz="2400" dirty="0"/>
              <a:t>Une adresse mail: </a:t>
            </a:r>
            <a:r>
              <a:rPr lang="fr-FR" sz="2400" dirty="0">
                <a:hlinkClick r:id="rId4"/>
              </a:rPr>
              <a:t>bordeaux33@revfrance.org</a:t>
            </a:r>
            <a:r>
              <a:rPr lang="fr-FR" sz="2400" dirty="0"/>
              <a:t>  (Une mail liste de 105 personnes ayant participé à une rencontre avec le REV Bordeaux ou désireuses de le faire et de rester informées)</a:t>
            </a:r>
          </a:p>
          <a:p>
            <a:pPr marL="342900" indent="-342900">
              <a:buFont typeface="Arial" pitchFamily="34" charset="0"/>
              <a:buChar char="•"/>
            </a:pPr>
            <a:r>
              <a:rPr lang="fr-FR" sz="2400" dirty="0"/>
              <a:t>Participation à la formation à l’Université de Bordeaux, Master 2 innovations sociales (Pauline </a:t>
            </a:r>
            <a:r>
              <a:rPr lang="fr-FR" sz="2400" dirty="0" err="1"/>
              <a:t>Guerry</a:t>
            </a:r>
            <a:r>
              <a:rPr lang="fr-FR" sz="2400" dirty="0"/>
              <a:t> – Sophie Bouton)</a:t>
            </a:r>
          </a:p>
          <a:p>
            <a:pPr marL="342900" indent="-342900"/>
            <a:endParaRPr lang="fr-FR" sz="2400" dirty="0"/>
          </a:p>
          <a:p>
            <a:pPr marL="342900" indent="-342900"/>
            <a:endParaRPr lang="fr-FR" sz="2400" dirty="0"/>
          </a:p>
          <a:p>
            <a:endParaRPr lang="fr-FR" sz="2400" dirty="0"/>
          </a:p>
        </p:txBody>
      </p:sp>
      <p:sp>
        <p:nvSpPr>
          <p:cNvPr id="9" name="Espace réservé du pied de page 5"/>
          <p:cNvSpPr>
            <a:spLocks noGrp="1"/>
          </p:cNvSpPr>
          <p:nvPr>
            <p:ph type="ftr" sz="quarter" idx="11"/>
          </p:nvPr>
        </p:nvSpPr>
        <p:spPr>
          <a:xfrm>
            <a:off x="1619672" y="6093296"/>
            <a:ext cx="4584712" cy="576064"/>
          </a:xfrm>
        </p:spPr>
        <p:txBody>
          <a:bodyPr/>
          <a:lstStyle/>
          <a:p>
            <a:r>
              <a:rPr lang="fr-FR" sz="1400" b="1" dirty="0"/>
              <a:t>REV France Bordeaux Métropole et Bassin d’Arcachon</a:t>
            </a:r>
          </a:p>
          <a:p>
            <a:r>
              <a:rPr lang="fr-FR" sz="1400" b="1" dirty="0"/>
              <a:t>Colloque de SMFNA du 10 février 2020</a:t>
            </a:r>
          </a:p>
          <a:p>
            <a:endParaRPr lang="fr-BE" sz="1400" dirty="0"/>
          </a:p>
        </p:txBody>
      </p:sp>
    </p:spTree>
    <p:extLst>
      <p:ext uri="{BB962C8B-B14F-4D97-AF65-F5344CB8AC3E}">
        <p14:creationId xmlns:p14="http://schemas.microsoft.com/office/powerpoint/2010/main" xmlns="" val="116668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CF4668DC-857F-487D-BFFA-8C0CA5037977}" type="slidenum">
              <a:rPr lang="fr-BE" smtClean="0"/>
              <a:pPr/>
              <a:t>15</a:t>
            </a:fld>
            <a:endParaRPr lang="fr-BE"/>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88640"/>
            <a:ext cx="1901825" cy="1682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95736" y="5157191"/>
            <a:ext cx="2034930" cy="17077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itre 3"/>
          <p:cNvSpPr>
            <a:spLocks noGrp="1"/>
          </p:cNvSpPr>
          <p:nvPr>
            <p:ph type="title"/>
          </p:nvPr>
        </p:nvSpPr>
        <p:spPr>
          <a:xfrm>
            <a:off x="2987824" y="620688"/>
            <a:ext cx="3672408" cy="1143000"/>
          </a:xfrm>
        </p:spPr>
        <p:txBody>
          <a:bodyPr>
            <a:normAutofit/>
          </a:bodyPr>
          <a:lstStyle/>
          <a:p>
            <a:pPr algn="l"/>
            <a:r>
              <a:rPr lang="fr-FR" dirty="0"/>
              <a:t>   Pour 2020</a:t>
            </a:r>
          </a:p>
        </p:txBody>
      </p:sp>
      <p:sp>
        <p:nvSpPr>
          <p:cNvPr id="2" name="ZoneTexte 1"/>
          <p:cNvSpPr txBox="1"/>
          <p:nvPr/>
        </p:nvSpPr>
        <p:spPr>
          <a:xfrm>
            <a:off x="395536" y="1556793"/>
            <a:ext cx="8568952" cy="5632311"/>
          </a:xfrm>
          <a:prstGeom prst="rect">
            <a:avLst/>
          </a:prstGeom>
          <a:noFill/>
        </p:spPr>
        <p:txBody>
          <a:bodyPr wrap="square" rtlCol="0">
            <a:spAutoFit/>
          </a:bodyPr>
          <a:lstStyle/>
          <a:p>
            <a:pPr marL="342900" indent="-342900">
              <a:buFont typeface="Arial" pitchFamily="34" charset="0"/>
              <a:buChar char="•"/>
            </a:pPr>
            <a:r>
              <a:rPr lang="fr-FR" sz="2400" dirty="0"/>
              <a:t>Journée </a:t>
            </a:r>
            <a:r>
              <a:rPr lang="fr-FR" sz="2400" dirty="0" err="1"/>
              <a:t>REV’Attitude</a:t>
            </a:r>
            <a:r>
              <a:rPr lang="fr-FR" sz="2400" dirty="0"/>
              <a:t>(s), le samedi 30 mai, Marché des Douves, Bordeaux </a:t>
            </a:r>
          </a:p>
          <a:p>
            <a:pPr marL="342900" indent="-342900">
              <a:buFont typeface="Arial" pitchFamily="34" charset="0"/>
              <a:buChar char="•"/>
            </a:pPr>
            <a:r>
              <a:rPr lang="fr-FR" sz="2400" dirty="0"/>
              <a:t>Formation sur la perspective du rétablissement et la pair </a:t>
            </a:r>
            <a:r>
              <a:rPr lang="fr-FR" sz="2400" dirty="0" err="1"/>
              <a:t>aidance</a:t>
            </a:r>
            <a:r>
              <a:rPr lang="fr-FR" sz="2400" dirty="0"/>
              <a:t> en cours de construction  à Bordeaux dans un centre de formation professionnelle.</a:t>
            </a:r>
          </a:p>
          <a:p>
            <a:pPr marL="342900" indent="-342900">
              <a:buFont typeface="Arial" pitchFamily="34" charset="0"/>
              <a:buChar char="•"/>
            </a:pPr>
            <a:r>
              <a:rPr lang="fr-FR" sz="2400" dirty="0"/>
              <a:t>Participation à la formation « S’approprier la perspective du rétablissement » , du 11 au 13 mai 2020, REV France, Paris </a:t>
            </a:r>
          </a:p>
          <a:p>
            <a:pPr marL="342900" indent="-342900">
              <a:buFont typeface="Arial" pitchFamily="34" charset="0"/>
              <a:buChar char="•"/>
            </a:pPr>
            <a:r>
              <a:rPr lang="fr-FR" sz="2400" dirty="0"/>
              <a:t>Participation et intervention au Congrès International: « Voix, paranoïa et au-delà: Accueillir toutes les expériences humaines », </a:t>
            </a:r>
          </a:p>
          <a:p>
            <a:r>
              <a:rPr lang="fr-FR" sz="2400" dirty="0"/>
              <a:t>     du 12 au 14 novembre 2020, Paris.</a:t>
            </a:r>
          </a:p>
          <a:p>
            <a:r>
              <a:rPr lang="fr-FR" sz="2400" dirty="0"/>
              <a:t>* Les groupes EVA et EV, un samedi matin par mois (Talence)</a:t>
            </a:r>
          </a:p>
          <a:p>
            <a:endParaRPr lang="fr-FR" sz="2400" dirty="0"/>
          </a:p>
          <a:p>
            <a:pPr marL="342900" indent="-342900">
              <a:buFont typeface="Arial" pitchFamily="34" charset="0"/>
              <a:buChar char="•"/>
            </a:pPr>
            <a:endParaRPr lang="fr-FR" sz="2400" dirty="0"/>
          </a:p>
          <a:p>
            <a:endParaRPr lang="fr-FR" sz="2400" dirty="0"/>
          </a:p>
        </p:txBody>
      </p:sp>
      <p:sp>
        <p:nvSpPr>
          <p:cNvPr id="9" name="Espace réservé du pied de page 5"/>
          <p:cNvSpPr>
            <a:spLocks noGrp="1"/>
          </p:cNvSpPr>
          <p:nvPr>
            <p:ph type="ftr" sz="quarter" idx="11"/>
          </p:nvPr>
        </p:nvSpPr>
        <p:spPr>
          <a:xfrm>
            <a:off x="1691680" y="6093296"/>
            <a:ext cx="4584712" cy="576064"/>
          </a:xfrm>
        </p:spPr>
        <p:txBody>
          <a:bodyPr/>
          <a:lstStyle/>
          <a:p>
            <a:r>
              <a:rPr lang="fr-FR" sz="1400" b="1" dirty="0"/>
              <a:t>REV France Bordeaux Métropole et Bassin d’Arcachon</a:t>
            </a:r>
          </a:p>
          <a:p>
            <a:r>
              <a:rPr lang="fr-FR" sz="1400" b="1" dirty="0"/>
              <a:t>Colloque de SMFNA du 10 février 2020</a:t>
            </a:r>
          </a:p>
          <a:p>
            <a:endParaRPr lang="fr-BE" sz="1400" dirty="0"/>
          </a:p>
        </p:txBody>
      </p:sp>
    </p:spTree>
    <p:extLst>
      <p:ext uri="{BB962C8B-B14F-4D97-AF65-F5344CB8AC3E}">
        <p14:creationId xmlns:p14="http://schemas.microsoft.com/office/powerpoint/2010/main" xmlns="" val="3934429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5536" y="4293096"/>
            <a:ext cx="8496944" cy="1470025"/>
          </a:xfrm>
        </p:spPr>
        <p:txBody>
          <a:bodyPr>
            <a:normAutofit/>
          </a:bodyPr>
          <a:lstStyle/>
          <a:p>
            <a:r>
              <a:rPr lang="fr-FR" dirty="0"/>
              <a:t>Merci pour votre attention!</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60032" y="432690"/>
            <a:ext cx="3887479" cy="32607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1600" y="764704"/>
            <a:ext cx="2927920" cy="25967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Espace réservé du pied de page 5"/>
          <p:cNvSpPr>
            <a:spLocks noGrp="1"/>
          </p:cNvSpPr>
          <p:nvPr>
            <p:ph type="ftr" sz="quarter" idx="11"/>
          </p:nvPr>
        </p:nvSpPr>
        <p:spPr>
          <a:xfrm>
            <a:off x="2252731" y="6093296"/>
            <a:ext cx="4584712" cy="576064"/>
          </a:xfrm>
        </p:spPr>
        <p:txBody>
          <a:bodyPr/>
          <a:lstStyle/>
          <a:p>
            <a:r>
              <a:rPr lang="fr-FR" sz="1400" b="1" dirty="0"/>
              <a:t>REV France Bordeaux Métropole et Bassin d’Arcachon</a:t>
            </a:r>
          </a:p>
          <a:p>
            <a:r>
              <a:rPr lang="fr-FR" sz="1400" b="1" dirty="0"/>
              <a:t>Colloque de SMFNA du 10 février 2020</a:t>
            </a:r>
          </a:p>
          <a:p>
            <a:endParaRPr lang="fr-BE" sz="1400" dirty="0"/>
          </a:p>
        </p:txBody>
      </p:sp>
      <p:sp>
        <p:nvSpPr>
          <p:cNvPr id="3" name="Rectangle 2"/>
          <p:cNvSpPr/>
          <p:nvPr/>
        </p:nvSpPr>
        <p:spPr>
          <a:xfrm>
            <a:off x="971600" y="3130590"/>
            <a:ext cx="2826992" cy="461665"/>
          </a:xfrm>
          <a:prstGeom prst="rect">
            <a:avLst/>
          </a:prstGeom>
        </p:spPr>
        <p:txBody>
          <a:bodyPr wrap="none">
            <a:spAutoFit/>
          </a:bodyPr>
          <a:lstStyle/>
          <a:p>
            <a:r>
              <a:rPr lang="fr-FR" sz="2400" dirty="0"/>
              <a:t>http://revfrance.org/</a:t>
            </a:r>
          </a:p>
        </p:txBody>
      </p:sp>
      <p:sp>
        <p:nvSpPr>
          <p:cNvPr id="4" name="Rectangle 3"/>
          <p:cNvSpPr/>
          <p:nvPr/>
        </p:nvSpPr>
        <p:spPr>
          <a:xfrm>
            <a:off x="881897" y="3743996"/>
            <a:ext cx="3107326" cy="400110"/>
          </a:xfrm>
          <a:prstGeom prst="rect">
            <a:avLst/>
          </a:prstGeom>
        </p:spPr>
        <p:txBody>
          <a:bodyPr wrap="none">
            <a:spAutoFit/>
          </a:bodyPr>
          <a:lstStyle/>
          <a:p>
            <a:r>
              <a:rPr lang="fr-FR" sz="2000" dirty="0">
                <a:hlinkClick r:id="rId4"/>
              </a:rPr>
              <a:t>bordeaux33@revfrance.org</a:t>
            </a:r>
            <a:r>
              <a:rPr lang="fr-FR" dirty="0"/>
              <a:t> </a:t>
            </a:r>
          </a:p>
        </p:txBody>
      </p:sp>
    </p:spTree>
    <p:extLst>
      <p:ext uri="{BB962C8B-B14F-4D97-AF65-F5344CB8AC3E}">
        <p14:creationId xmlns:p14="http://schemas.microsoft.com/office/powerpoint/2010/main" xmlns="" val="2296618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86058" y="4846948"/>
            <a:ext cx="2428057" cy="20366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2709" y="332655"/>
            <a:ext cx="1899025" cy="16842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ectangle 6"/>
          <p:cNvSpPr/>
          <p:nvPr/>
        </p:nvSpPr>
        <p:spPr>
          <a:xfrm>
            <a:off x="755576" y="2274838"/>
            <a:ext cx="8064896" cy="2677656"/>
          </a:xfrm>
          <a:prstGeom prst="rect">
            <a:avLst/>
          </a:prstGeom>
        </p:spPr>
        <p:txBody>
          <a:bodyPr wrap="square">
            <a:spAutoFit/>
          </a:bodyPr>
          <a:lstStyle/>
          <a:p>
            <a:r>
              <a:rPr lang="fr-FR" sz="2400" dirty="0"/>
              <a:t>Pauline </a:t>
            </a:r>
            <a:r>
              <a:rPr lang="fr-FR" sz="2400" dirty="0" err="1"/>
              <a:t>Guerry</a:t>
            </a:r>
            <a:endParaRPr lang="fr-FR" sz="2400" dirty="0"/>
          </a:p>
          <a:p>
            <a:r>
              <a:rPr lang="fr-FR" sz="2400" dirty="0"/>
              <a:t>Sophie Bouton</a:t>
            </a:r>
          </a:p>
          <a:p>
            <a:r>
              <a:rPr lang="fr-FR" sz="2400" dirty="0"/>
              <a:t>Christine </a:t>
            </a:r>
            <a:r>
              <a:rPr lang="fr-FR" sz="2400" dirty="0" err="1"/>
              <a:t>Delaplace</a:t>
            </a:r>
            <a:endParaRPr lang="fr-FR" sz="2400" dirty="0"/>
          </a:p>
          <a:p>
            <a:r>
              <a:rPr lang="fr-FR" sz="2400" dirty="0"/>
              <a:t>Sandrine Castet</a:t>
            </a:r>
          </a:p>
          <a:p>
            <a:endParaRPr lang="fr-FR" sz="2400" dirty="0"/>
          </a:p>
          <a:p>
            <a:r>
              <a:rPr lang="fr-FR" sz="2400" dirty="0"/>
              <a:t>Membres du REV Bordeaux Métropole et Bassin d’Arcachon</a:t>
            </a:r>
          </a:p>
          <a:p>
            <a:r>
              <a:rPr lang="fr-FR" sz="2400" dirty="0"/>
              <a:t>Facilitatrices de rétablissement au sein du réseau</a:t>
            </a:r>
          </a:p>
        </p:txBody>
      </p:sp>
      <p:sp>
        <p:nvSpPr>
          <p:cNvPr id="6" name="Espace réservé du pied de page 5"/>
          <p:cNvSpPr>
            <a:spLocks noGrp="1"/>
          </p:cNvSpPr>
          <p:nvPr>
            <p:ph type="ftr" sz="quarter" idx="11"/>
          </p:nvPr>
        </p:nvSpPr>
        <p:spPr>
          <a:xfrm>
            <a:off x="1274189" y="6093296"/>
            <a:ext cx="4584712" cy="576064"/>
          </a:xfrm>
        </p:spPr>
        <p:txBody>
          <a:bodyPr/>
          <a:lstStyle/>
          <a:p>
            <a:r>
              <a:rPr lang="fr-FR" sz="1400" b="1" dirty="0"/>
              <a:t>REV France Bordeaux Métropole et Bassin d’Arcachon</a:t>
            </a:r>
          </a:p>
          <a:p>
            <a:r>
              <a:rPr lang="fr-FR" sz="1400" b="1" dirty="0"/>
              <a:t>Colloque de SMFNA du 10 février 2020</a:t>
            </a:r>
          </a:p>
          <a:p>
            <a:endParaRPr lang="fr-BE" sz="1400" dirty="0"/>
          </a:p>
        </p:txBody>
      </p:sp>
    </p:spTree>
    <p:extLst>
      <p:ext uri="{BB962C8B-B14F-4D97-AF65-F5344CB8AC3E}">
        <p14:creationId xmlns:p14="http://schemas.microsoft.com/office/powerpoint/2010/main" xmlns="" val="2359936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27629" y="5301208"/>
            <a:ext cx="1886486" cy="1582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2709" y="79168"/>
            <a:ext cx="1899025" cy="16842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re 1"/>
          <p:cNvSpPr txBox="1">
            <a:spLocks/>
          </p:cNvSpPr>
          <p:nvPr/>
        </p:nvSpPr>
        <p:spPr>
          <a:xfrm>
            <a:off x="2267744" y="476672"/>
            <a:ext cx="6419056" cy="1143000"/>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a:t>Le REV France (Vincent </a:t>
            </a:r>
            <a:r>
              <a:rPr lang="fr-FR" dirty="0" err="1"/>
              <a:t>Demassiet</a:t>
            </a:r>
            <a:r>
              <a:rPr lang="fr-FR" dirty="0"/>
              <a:t> – Yann </a:t>
            </a:r>
            <a:r>
              <a:rPr lang="fr-FR" dirty="0" err="1"/>
              <a:t>Dérobert</a:t>
            </a:r>
            <a:r>
              <a:rPr lang="fr-FR" dirty="0"/>
              <a:t>) </a:t>
            </a:r>
            <a:br>
              <a:rPr lang="fr-FR" dirty="0"/>
            </a:br>
            <a:r>
              <a:rPr lang="fr-FR" sz="3100" dirty="0"/>
              <a:t>http://revfrance.org/</a:t>
            </a:r>
          </a:p>
        </p:txBody>
      </p:sp>
      <p:sp>
        <p:nvSpPr>
          <p:cNvPr id="2" name="Rectangle 1"/>
          <p:cNvSpPr/>
          <p:nvPr/>
        </p:nvSpPr>
        <p:spPr>
          <a:xfrm>
            <a:off x="457200" y="1997839"/>
            <a:ext cx="7859216" cy="3970318"/>
          </a:xfrm>
          <a:prstGeom prst="rect">
            <a:avLst/>
          </a:prstGeom>
        </p:spPr>
        <p:txBody>
          <a:bodyPr wrap="square">
            <a:spAutoFit/>
          </a:bodyPr>
          <a:lstStyle/>
          <a:p>
            <a:pPr marL="342900" indent="-342900" fontAlgn="base">
              <a:buFont typeface="Arial" pitchFamily="34" charset="0"/>
              <a:buChar char="•"/>
            </a:pPr>
            <a:r>
              <a:rPr lang="fr-FR" sz="2800" dirty="0"/>
              <a:t>Le Réseau français sur l’Entente de Voix (REV France) s’inscrit dans le Mouvement international sur l’entente de voix qui est représenté par une vingtaine de réseaux nationaux de par le monde.</a:t>
            </a:r>
          </a:p>
          <a:p>
            <a:pPr marL="342900" indent="-342900" fontAlgn="base">
              <a:buFont typeface="Arial" pitchFamily="34" charset="0"/>
              <a:buChar char="•"/>
            </a:pPr>
            <a:endParaRPr lang="fr-FR" sz="2800" dirty="0"/>
          </a:p>
          <a:p>
            <a:pPr marL="342900" indent="-342900" fontAlgn="base">
              <a:buFont typeface="Arial" pitchFamily="34" charset="0"/>
              <a:buChar char="•"/>
            </a:pPr>
            <a:r>
              <a:rPr lang="fr-FR" sz="2800" dirty="0"/>
              <a:t>Notre objectif est de promouvoir une approche des voix et des autres perceptions, expériences ou vécus inhabituels</a:t>
            </a:r>
            <a:r>
              <a:rPr lang="fr-FR" sz="2800" b="1" dirty="0"/>
              <a:t>, respectueuse des personnes et de leur expertise.</a:t>
            </a:r>
          </a:p>
        </p:txBody>
      </p:sp>
      <p:sp>
        <p:nvSpPr>
          <p:cNvPr id="7" name="Espace réservé du pied de page 5"/>
          <p:cNvSpPr>
            <a:spLocks noGrp="1"/>
          </p:cNvSpPr>
          <p:nvPr>
            <p:ph type="ftr" sz="quarter" idx="11"/>
          </p:nvPr>
        </p:nvSpPr>
        <p:spPr>
          <a:xfrm>
            <a:off x="1691680" y="6093296"/>
            <a:ext cx="4584712" cy="576064"/>
          </a:xfrm>
        </p:spPr>
        <p:txBody>
          <a:bodyPr/>
          <a:lstStyle/>
          <a:p>
            <a:r>
              <a:rPr lang="fr-FR" sz="1400" b="1" dirty="0"/>
              <a:t>REV France Bordeaux Métropole et Bassin d’Arcachon</a:t>
            </a:r>
          </a:p>
          <a:p>
            <a:r>
              <a:rPr lang="fr-FR" sz="1400" b="1" dirty="0"/>
              <a:t>Colloque de SMFNA du 10 février 2020</a:t>
            </a:r>
          </a:p>
          <a:p>
            <a:endParaRPr lang="fr-BE" sz="1400" dirty="0"/>
          </a:p>
        </p:txBody>
      </p:sp>
    </p:spTree>
    <p:extLst>
      <p:ext uri="{BB962C8B-B14F-4D97-AF65-F5344CB8AC3E}">
        <p14:creationId xmlns:p14="http://schemas.microsoft.com/office/powerpoint/2010/main" xmlns="" val="1203941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31640" y="692696"/>
            <a:ext cx="7632848" cy="1143000"/>
          </a:xfrm>
        </p:spPr>
        <p:txBody>
          <a:bodyPr>
            <a:normAutofit fontScale="90000"/>
          </a:bodyPr>
          <a:lstStyle/>
          <a:p>
            <a:r>
              <a:rPr lang="fr-FR" dirty="0"/>
              <a:t>Entendre des voix : </a:t>
            </a:r>
            <a:br>
              <a:rPr lang="fr-FR" dirty="0"/>
            </a:br>
            <a:r>
              <a:rPr lang="fr-FR" dirty="0"/>
              <a:t>une expérience humaine commune</a:t>
            </a: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4</a:t>
            </a:fld>
            <a:endParaRPr lang="fr-BE"/>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0"/>
            <a:ext cx="1901825" cy="1682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08304" y="5251658"/>
            <a:ext cx="1922362" cy="16132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a:xfrm>
            <a:off x="567341" y="2060848"/>
            <a:ext cx="7560840" cy="3785652"/>
          </a:xfrm>
          <a:prstGeom prst="rect">
            <a:avLst/>
          </a:prstGeom>
        </p:spPr>
        <p:txBody>
          <a:bodyPr wrap="square">
            <a:spAutoFit/>
          </a:bodyPr>
          <a:lstStyle/>
          <a:p>
            <a:pPr indent="357188" algn="just" fontAlgn="base">
              <a:buFont typeface="Arial" pitchFamily="34" charset="0"/>
              <a:buChar char="•"/>
            </a:pPr>
            <a:r>
              <a:rPr lang="fr-FR" sz="2400" dirty="0"/>
              <a:t>Contrairement à une opinion largement répandue, y compris parmi les professionnels de la santé mentale, entendre des voix est une expérience humaine commune. Selon les études réalisées on estime la proportion d’entendeurs de voix au sein de la population générale </a:t>
            </a:r>
            <a:r>
              <a:rPr lang="fr-FR" sz="2400" b="1" dirty="0"/>
              <a:t>entre 8 et 14 </a:t>
            </a:r>
            <a:r>
              <a:rPr lang="fr-FR" sz="2400" b="1" dirty="0" smtClean="0"/>
              <a:t>%. </a:t>
            </a:r>
            <a:r>
              <a:rPr lang="fr-FR" sz="2400" dirty="0" smtClean="0"/>
              <a:t>(</a:t>
            </a:r>
            <a:r>
              <a:rPr lang="fr-FR" sz="2400" dirty="0" err="1" smtClean="0"/>
              <a:t>Ref</a:t>
            </a:r>
            <a:r>
              <a:rPr lang="fr-FR" sz="2400" dirty="0" smtClean="0"/>
              <a:t> </a:t>
            </a:r>
            <a:r>
              <a:rPr lang="fr-FR" sz="2400" dirty="0" smtClean="0"/>
              <a:t>é</a:t>
            </a:r>
            <a:r>
              <a:rPr lang="fr-FR" sz="2400" dirty="0" smtClean="0"/>
              <a:t>tude </a:t>
            </a:r>
            <a:r>
              <a:rPr lang="fr-FR" sz="2400" dirty="0" err="1" smtClean="0"/>
              <a:t>Beavan</a:t>
            </a:r>
            <a:r>
              <a:rPr lang="fr-FR" sz="2400" dirty="0" smtClean="0"/>
              <a:t>, 2011) </a:t>
            </a:r>
            <a:endParaRPr lang="fr-FR" sz="2400" dirty="0"/>
          </a:p>
          <a:p>
            <a:pPr algn="just" fontAlgn="base"/>
            <a:endParaRPr lang="fr-FR" sz="2400" dirty="0"/>
          </a:p>
          <a:p>
            <a:pPr indent="357188" algn="just" fontAlgn="base">
              <a:buFont typeface="Arial" pitchFamily="34" charset="0"/>
              <a:buChar char="•"/>
            </a:pPr>
            <a:r>
              <a:rPr lang="fr-FR" sz="2400" dirty="0"/>
              <a:t>Il s’agit d’un chiffre bien supérieur à celui de la prévalence des « troubles schizophréniques » estimée par la psychiatrie à environ 1 % de la population</a:t>
            </a:r>
          </a:p>
        </p:txBody>
      </p:sp>
      <p:sp>
        <p:nvSpPr>
          <p:cNvPr id="9" name="Espace réservé du pied de page 5"/>
          <p:cNvSpPr>
            <a:spLocks noGrp="1"/>
          </p:cNvSpPr>
          <p:nvPr>
            <p:ph type="ftr" sz="quarter" idx="11"/>
          </p:nvPr>
        </p:nvSpPr>
        <p:spPr>
          <a:xfrm>
            <a:off x="1475656" y="6093296"/>
            <a:ext cx="4584712" cy="576064"/>
          </a:xfrm>
        </p:spPr>
        <p:txBody>
          <a:bodyPr/>
          <a:lstStyle/>
          <a:p>
            <a:r>
              <a:rPr lang="fr-FR" sz="1400" b="1" dirty="0"/>
              <a:t>REV France Bordeaux Métropole et Bassin d’Arcachon</a:t>
            </a:r>
          </a:p>
          <a:p>
            <a:r>
              <a:rPr lang="fr-FR" sz="1400" b="1" dirty="0"/>
              <a:t>Colloque de SMFNA du 10 février 2020</a:t>
            </a:r>
          </a:p>
          <a:p>
            <a:endParaRPr lang="fr-BE" sz="1400" dirty="0"/>
          </a:p>
        </p:txBody>
      </p:sp>
    </p:spTree>
    <p:extLst>
      <p:ext uri="{BB962C8B-B14F-4D97-AF65-F5344CB8AC3E}">
        <p14:creationId xmlns:p14="http://schemas.microsoft.com/office/powerpoint/2010/main" xmlns="" val="2495918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458515"/>
            <a:ext cx="8229600" cy="1143000"/>
          </a:xfrm>
        </p:spPr>
        <p:txBody>
          <a:bodyPr/>
          <a:lstStyle/>
          <a:p>
            <a:r>
              <a:rPr lang="fr-FR" dirty="0"/>
              <a:t>Le REV France</a:t>
            </a: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5</a:t>
            </a:fld>
            <a:endParaRPr lang="fr-BE"/>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22850"/>
            <a:ext cx="1901825" cy="1682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76256" y="4823045"/>
            <a:ext cx="2426418" cy="20362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395536" y="1685724"/>
            <a:ext cx="8280920" cy="4154984"/>
          </a:xfrm>
          <a:prstGeom prst="rect">
            <a:avLst/>
          </a:prstGeom>
        </p:spPr>
        <p:txBody>
          <a:bodyPr wrap="square">
            <a:spAutoFit/>
          </a:bodyPr>
          <a:lstStyle/>
          <a:p>
            <a:pPr indent="357188" algn="just" fontAlgn="base">
              <a:buFont typeface="Arial" pitchFamily="34" charset="0"/>
              <a:buChar char="•"/>
            </a:pPr>
            <a:r>
              <a:rPr lang="fr-FR" sz="2400" dirty="0"/>
              <a:t>Nous considérons par ce fait qu’entendre des voix n’est pas, en soi, un symptôme de maladie mentale mais qu’il s’agit d’un </a:t>
            </a:r>
            <a:r>
              <a:rPr lang="fr-FR" sz="2400" b="1" dirty="0"/>
              <a:t>phénomène porteur de sens </a:t>
            </a:r>
            <a:r>
              <a:rPr lang="fr-FR" sz="2400" dirty="0"/>
              <a:t>pour les personnes concernées et que, pour ces raisons, il convient de</a:t>
            </a:r>
            <a:r>
              <a:rPr lang="fr-FR" sz="2400" b="1" dirty="0"/>
              <a:t> prendre les voix en considération.</a:t>
            </a:r>
          </a:p>
          <a:p>
            <a:pPr algn="just" fontAlgn="base"/>
            <a:endParaRPr lang="fr-FR" sz="2400" dirty="0"/>
          </a:p>
          <a:p>
            <a:pPr indent="357188" algn="just" fontAlgn="base">
              <a:buFont typeface="Arial" pitchFamily="34" charset="0"/>
              <a:buChar char="•"/>
            </a:pPr>
            <a:r>
              <a:rPr lang="fr-FR" sz="2400" dirty="0"/>
              <a:t>Pour ce faire, nous soutenons les initiatives locales destinées à </a:t>
            </a:r>
            <a:r>
              <a:rPr lang="fr-FR" sz="2400" b="1" dirty="0"/>
              <a:t>sensibiliser les personnes à une approche ouverte des voix et à offrir aux entendeurs de voix des espaces d’expression où ils puissent parler de leurs expériences sans être jugés</a:t>
            </a:r>
          </a:p>
          <a:p>
            <a:pPr algn="just" fontAlgn="base"/>
            <a:r>
              <a:rPr lang="fr-FR" sz="2400" b="1" dirty="0"/>
              <a:t>ni enfermés dans une identité de malades.</a:t>
            </a:r>
          </a:p>
        </p:txBody>
      </p:sp>
      <p:sp>
        <p:nvSpPr>
          <p:cNvPr id="9" name="Espace réservé du pied de page 5"/>
          <p:cNvSpPr>
            <a:spLocks noGrp="1"/>
          </p:cNvSpPr>
          <p:nvPr>
            <p:ph type="ftr" sz="quarter" idx="11"/>
          </p:nvPr>
        </p:nvSpPr>
        <p:spPr>
          <a:xfrm>
            <a:off x="1547664" y="6093296"/>
            <a:ext cx="4584712" cy="576064"/>
          </a:xfrm>
        </p:spPr>
        <p:txBody>
          <a:bodyPr/>
          <a:lstStyle/>
          <a:p>
            <a:r>
              <a:rPr lang="fr-FR" sz="1400" b="1" dirty="0"/>
              <a:t>REV France Bordeaux Métropole et Bassin d’Arcachon</a:t>
            </a:r>
          </a:p>
          <a:p>
            <a:r>
              <a:rPr lang="fr-FR" sz="1400" b="1" dirty="0"/>
              <a:t>Colloque de SMFNA du 10 février 2020</a:t>
            </a:r>
          </a:p>
          <a:p>
            <a:endParaRPr lang="fr-BE" sz="1400" dirty="0"/>
          </a:p>
        </p:txBody>
      </p:sp>
    </p:spTree>
    <p:extLst>
      <p:ext uri="{BB962C8B-B14F-4D97-AF65-F5344CB8AC3E}">
        <p14:creationId xmlns:p14="http://schemas.microsoft.com/office/powerpoint/2010/main" xmlns="" val="3422940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0926" y="373629"/>
            <a:ext cx="8229600" cy="1143000"/>
          </a:xfrm>
        </p:spPr>
        <p:txBody>
          <a:bodyPr>
            <a:normAutofit/>
          </a:bodyPr>
          <a:lstStyle/>
          <a:p>
            <a:r>
              <a:rPr lang="fr-FR" dirty="0"/>
              <a:t>Le REV France, c’est…</a:t>
            </a: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6</a:t>
            </a:fld>
            <a:endParaRPr lang="fr-BE"/>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6753" y="9598"/>
            <a:ext cx="1901825" cy="1682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04248" y="4941168"/>
            <a:ext cx="2426418" cy="20362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Espace réservé du contenu 2"/>
          <p:cNvSpPr txBox="1">
            <a:spLocks/>
          </p:cNvSpPr>
          <p:nvPr/>
        </p:nvSpPr>
        <p:spPr>
          <a:xfrm>
            <a:off x="457200" y="1484784"/>
            <a:ext cx="8229600" cy="4857403"/>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base">
              <a:buFont typeface="Arial" pitchFamily="34" charset="0"/>
              <a:buNone/>
            </a:pPr>
            <a:r>
              <a:rPr lang="fr-FR" b="1" dirty="0"/>
              <a:t>– une communauté de personnes </a:t>
            </a:r>
            <a:r>
              <a:rPr lang="fr-FR" dirty="0"/>
              <a:t>(entendeurs de voix, professionnels et usagers de la psychiatrie, proches et amis) qui travaillent, ensemble, à la mise en œuvre d’une approche constructive des voix et autres expériences inhabituelles ;</a:t>
            </a:r>
          </a:p>
          <a:p>
            <a:pPr fontAlgn="base">
              <a:buFont typeface="Arial" pitchFamily="34" charset="0"/>
              <a:buNone/>
            </a:pPr>
            <a:r>
              <a:rPr lang="fr-FR" b="1" dirty="0"/>
              <a:t>– des groupes locaux d’entendeurs de voix</a:t>
            </a:r>
            <a:r>
              <a:rPr lang="fr-FR" dirty="0"/>
              <a:t> permettant à chacun d’échanger, partager son expérience et ses stratégies pour faire face aux voix, ainsi qu’un appui pour le démarrage de nouveaux groupes ;</a:t>
            </a:r>
          </a:p>
          <a:p>
            <a:pPr fontAlgn="base">
              <a:buFont typeface="Arial" pitchFamily="34" charset="0"/>
              <a:buNone/>
            </a:pPr>
            <a:r>
              <a:rPr lang="fr-FR" b="1" dirty="0"/>
              <a:t>– des réunions thématiques pour débattre de sujets essentiels</a:t>
            </a:r>
            <a:r>
              <a:rPr lang="fr-FR" dirty="0"/>
              <a:t> tels que la notion de « maladie » en santé mentale, l’usage des médicaments psychotropes, la médicalisation de la détresse sociale ;</a:t>
            </a:r>
          </a:p>
          <a:p>
            <a:pPr fontAlgn="base">
              <a:buFont typeface="Arial" pitchFamily="34" charset="0"/>
              <a:buNone/>
            </a:pPr>
            <a:r>
              <a:rPr lang="fr-FR" b="1" dirty="0"/>
              <a:t>– des actions de sensibilisation sur les voix</a:t>
            </a:r>
            <a:r>
              <a:rPr lang="fr-FR" dirty="0"/>
              <a:t> à destination du grand public, des familles et des professionnels de la santé mentale, ainsi que la promotion d’une approche orientée vers le rétablissement (défense des droits, responsabilisation et prise en main de leur existence par les personnes elles-mêmes) ;</a:t>
            </a:r>
          </a:p>
          <a:p>
            <a:pPr fontAlgn="base">
              <a:buFont typeface="Arial" pitchFamily="34" charset="0"/>
              <a:buNone/>
            </a:pPr>
            <a:r>
              <a:rPr lang="fr-FR" b="1" dirty="0"/>
              <a:t>– un lien avec le Mouvement international sur l’entente de voix</a:t>
            </a:r>
            <a:r>
              <a:rPr lang="fr-FR" dirty="0"/>
              <a:t>, </a:t>
            </a:r>
            <a:r>
              <a:rPr lang="fr-FR" dirty="0">
                <a:hlinkClick r:id="rId4"/>
              </a:rPr>
              <a:t>INTERVOICE</a:t>
            </a:r>
            <a:r>
              <a:rPr lang="fr-FR" dirty="0"/>
              <a:t>… et autres réseaux</a:t>
            </a:r>
          </a:p>
          <a:p>
            <a:pPr fontAlgn="base">
              <a:buFont typeface="Arial" pitchFamily="34" charset="0"/>
              <a:buNone/>
            </a:pPr>
            <a:endParaRPr lang="fr-FR" dirty="0"/>
          </a:p>
          <a:p>
            <a:endParaRPr lang="fr-FR" dirty="0"/>
          </a:p>
        </p:txBody>
      </p:sp>
      <p:sp>
        <p:nvSpPr>
          <p:cNvPr id="9" name="Espace réservé du pied de page 5"/>
          <p:cNvSpPr>
            <a:spLocks noGrp="1"/>
          </p:cNvSpPr>
          <p:nvPr>
            <p:ph type="ftr" sz="quarter" idx="11"/>
          </p:nvPr>
        </p:nvSpPr>
        <p:spPr>
          <a:xfrm>
            <a:off x="1619672" y="6165304"/>
            <a:ext cx="4584712" cy="576064"/>
          </a:xfrm>
        </p:spPr>
        <p:txBody>
          <a:bodyPr/>
          <a:lstStyle/>
          <a:p>
            <a:r>
              <a:rPr lang="fr-FR" sz="1400" b="1" dirty="0"/>
              <a:t>REV France Bordeaux Métropole et Bassin d’Arcachon</a:t>
            </a:r>
          </a:p>
          <a:p>
            <a:r>
              <a:rPr lang="fr-FR" sz="1400" b="1" dirty="0"/>
              <a:t>Colloque de SMFNA du 10 février 2020</a:t>
            </a:r>
          </a:p>
          <a:p>
            <a:endParaRPr lang="fr-BE" sz="1400" dirty="0"/>
          </a:p>
        </p:txBody>
      </p:sp>
    </p:spTree>
    <p:extLst>
      <p:ext uri="{BB962C8B-B14F-4D97-AF65-F5344CB8AC3E}">
        <p14:creationId xmlns:p14="http://schemas.microsoft.com/office/powerpoint/2010/main" xmlns="" val="1912361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58515"/>
            <a:ext cx="8229600" cy="1143000"/>
          </a:xfrm>
        </p:spPr>
        <p:txBody>
          <a:bodyPr>
            <a:normAutofit fontScale="90000"/>
          </a:bodyPr>
          <a:lstStyle/>
          <a:p>
            <a:r>
              <a:rPr lang="fr-FR" dirty="0"/>
              <a:t>A l’origine du REV : </a:t>
            </a:r>
            <a:br>
              <a:rPr lang="fr-FR" dirty="0"/>
            </a:br>
            <a:r>
              <a:rPr lang="fr-FR" dirty="0" err="1"/>
              <a:t>Hearing</a:t>
            </a:r>
            <a:r>
              <a:rPr lang="fr-FR" dirty="0"/>
              <a:t> </a:t>
            </a:r>
            <a:r>
              <a:rPr lang="fr-FR" dirty="0" err="1"/>
              <a:t>Voices</a:t>
            </a:r>
            <a:endParaRPr lang="fr-FR"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7</a:t>
            </a:fld>
            <a:endParaRPr lang="fr-BE"/>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88640"/>
            <a:ext cx="1901825" cy="1682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04248" y="4828657"/>
            <a:ext cx="2426418" cy="20362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ZoneTexte 3"/>
          <p:cNvSpPr txBox="1"/>
          <p:nvPr/>
        </p:nvSpPr>
        <p:spPr>
          <a:xfrm>
            <a:off x="611560" y="1628800"/>
            <a:ext cx="8208912" cy="4893647"/>
          </a:xfrm>
          <a:prstGeom prst="rect">
            <a:avLst/>
          </a:prstGeom>
          <a:noFill/>
        </p:spPr>
        <p:txBody>
          <a:bodyPr wrap="square" rtlCol="0">
            <a:spAutoFit/>
          </a:bodyPr>
          <a:lstStyle/>
          <a:p>
            <a:r>
              <a:rPr lang="fr-FR" sz="2400" dirty="0"/>
              <a:t>Les fondateurs: Marius Romme et Sandra Escher (Pays-Bas)</a:t>
            </a:r>
          </a:p>
          <a:p>
            <a:r>
              <a:rPr lang="fr-FR" sz="2400" b="1" dirty="0"/>
              <a:t>Marius Romme</a:t>
            </a:r>
            <a:r>
              <a:rPr lang="fr-FR" sz="2400" dirty="0"/>
              <a:t>: psychiatre, fondateur et principal théoricien du </a:t>
            </a:r>
            <a:r>
              <a:rPr lang="fr-FR" sz="2400" dirty="0" err="1"/>
              <a:t>Hearing</a:t>
            </a:r>
            <a:r>
              <a:rPr lang="fr-FR" sz="2400" dirty="0"/>
              <a:t> </a:t>
            </a:r>
            <a:r>
              <a:rPr lang="fr-FR" sz="2400" dirty="0" err="1"/>
              <a:t>Voices</a:t>
            </a:r>
            <a:r>
              <a:rPr lang="fr-FR" sz="2400" dirty="0"/>
              <a:t> </a:t>
            </a:r>
            <a:r>
              <a:rPr lang="fr-FR" sz="2400" dirty="0" err="1"/>
              <a:t>Movement</a:t>
            </a:r>
            <a:r>
              <a:rPr lang="fr-FR" sz="2400" dirty="0"/>
              <a:t> dès 1987, </a:t>
            </a:r>
          </a:p>
          <a:p>
            <a:r>
              <a:rPr lang="fr-FR" sz="2400" b="1" dirty="0"/>
              <a:t>Sandra Escher</a:t>
            </a:r>
            <a:r>
              <a:rPr lang="fr-FR" sz="2400" dirty="0"/>
              <a:t>: journaliste de formation, Dr en sciences</a:t>
            </a:r>
          </a:p>
          <a:p>
            <a:r>
              <a:rPr lang="fr-FR" sz="2400" dirty="0">
                <a:sym typeface="Wingdings" pitchFamily="2" charset="2"/>
              </a:rPr>
              <a:t>recherches et entretiens basés sur les expériences spécifiques et non sur des théories professionnelles</a:t>
            </a:r>
            <a:endParaRPr lang="fr-FR" sz="2400" dirty="0"/>
          </a:p>
          <a:p>
            <a:pPr marL="185738" indent="-185738">
              <a:buFont typeface="Arial" pitchFamily="34" charset="0"/>
              <a:buChar char="•"/>
            </a:pPr>
            <a:r>
              <a:rPr lang="fr-FR" sz="2400" dirty="0"/>
              <a:t>   "</a:t>
            </a:r>
            <a:r>
              <a:rPr lang="fr-FR" sz="2400" dirty="0" err="1"/>
              <a:t>Experience</a:t>
            </a:r>
            <a:r>
              <a:rPr lang="fr-FR" sz="2400" dirty="0"/>
              <a:t> </a:t>
            </a:r>
            <a:r>
              <a:rPr lang="fr-FR" sz="2400" dirty="0" err="1"/>
              <a:t>Focused</a:t>
            </a:r>
            <a:r>
              <a:rPr lang="fr-FR" sz="2400" dirty="0"/>
              <a:t> </a:t>
            </a:r>
            <a:r>
              <a:rPr lang="fr-FR" sz="2400" dirty="0" err="1"/>
              <a:t>Counselling</a:t>
            </a:r>
            <a:r>
              <a:rPr lang="fr-FR" sz="2400" dirty="0"/>
              <a:t> "  Sandra Escher, Marius Romme et Joachim </a:t>
            </a:r>
            <a:r>
              <a:rPr lang="fr-FR" sz="2400" dirty="0" err="1"/>
              <a:t>Schnackenberg</a:t>
            </a:r>
            <a:endParaRPr lang="fr-FR" sz="2400" dirty="0"/>
          </a:p>
          <a:p>
            <a:pPr marL="342900" indent="-342900">
              <a:buFont typeface="Arial" pitchFamily="34" charset="0"/>
              <a:buChar char="•"/>
            </a:pPr>
            <a:r>
              <a:rPr lang="fr-FR" sz="2400" dirty="0"/>
              <a:t>Entretien de Maastricht pour les entendeurs de voix, Sandra  Escher, Marius Romme et </a:t>
            </a:r>
            <a:r>
              <a:rPr lang="fr-FR" sz="2400" b="1" dirty="0" err="1"/>
              <a:t>Patsy</a:t>
            </a:r>
            <a:r>
              <a:rPr lang="fr-FR" sz="2400" b="1" dirty="0"/>
              <a:t> </a:t>
            </a:r>
            <a:r>
              <a:rPr lang="fr-FR" sz="2400" b="1" dirty="0" err="1"/>
              <a:t>Hage</a:t>
            </a:r>
            <a:endParaRPr lang="fr-FR" sz="2400" b="1" dirty="0"/>
          </a:p>
          <a:p>
            <a:pPr marL="342900" indent="-342900">
              <a:buFont typeface="Arial" pitchFamily="34" charset="0"/>
              <a:buChar char="•"/>
            </a:pPr>
            <a:r>
              <a:rPr lang="fr-FR" sz="2400" dirty="0"/>
              <a:t>Entretien sur la paranoïa: Sandra Escher, </a:t>
            </a:r>
          </a:p>
          <a:p>
            <a:r>
              <a:rPr lang="fr-FR" sz="2400" dirty="0"/>
              <a:t>Peter </a:t>
            </a:r>
            <a:r>
              <a:rPr lang="fr-FR" sz="2400" dirty="0" err="1"/>
              <a:t>Bullimore</a:t>
            </a:r>
            <a:r>
              <a:rPr lang="fr-FR" sz="2400" dirty="0"/>
              <a:t> et Marius Romme</a:t>
            </a:r>
          </a:p>
          <a:p>
            <a:pPr marL="342900" indent="-342900">
              <a:buFont typeface="Arial" pitchFamily="34" charset="0"/>
              <a:buChar char="•"/>
            </a:pPr>
            <a:r>
              <a:rPr lang="fr-FR" sz="2400" dirty="0"/>
              <a:t>…</a:t>
            </a:r>
          </a:p>
        </p:txBody>
      </p:sp>
      <p:sp>
        <p:nvSpPr>
          <p:cNvPr id="9" name="Espace réservé du pied de page 5"/>
          <p:cNvSpPr>
            <a:spLocks noGrp="1"/>
          </p:cNvSpPr>
          <p:nvPr>
            <p:ph type="ftr" sz="quarter" idx="11"/>
          </p:nvPr>
        </p:nvSpPr>
        <p:spPr>
          <a:xfrm>
            <a:off x="1835696" y="6234415"/>
            <a:ext cx="4584712" cy="576064"/>
          </a:xfrm>
        </p:spPr>
        <p:txBody>
          <a:bodyPr/>
          <a:lstStyle/>
          <a:p>
            <a:r>
              <a:rPr lang="fr-FR" sz="1400" b="1" dirty="0"/>
              <a:t>REV France Bordeaux Métropole et Bassin d’Arcachon</a:t>
            </a:r>
          </a:p>
          <a:p>
            <a:r>
              <a:rPr lang="fr-FR" sz="1400" b="1" dirty="0"/>
              <a:t>Colloque de SMFNA du 10 février 2020</a:t>
            </a:r>
          </a:p>
          <a:p>
            <a:endParaRPr lang="fr-BE" sz="1400" dirty="0"/>
          </a:p>
        </p:txBody>
      </p:sp>
    </p:spTree>
    <p:extLst>
      <p:ext uri="{BB962C8B-B14F-4D97-AF65-F5344CB8AC3E}">
        <p14:creationId xmlns:p14="http://schemas.microsoft.com/office/powerpoint/2010/main" xmlns="" val="956285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64432" y="557808"/>
            <a:ext cx="7546032" cy="1143000"/>
          </a:xfrm>
        </p:spPr>
        <p:txBody>
          <a:bodyPr/>
          <a:lstStyle/>
          <a:p>
            <a:r>
              <a:rPr lang="fr-FR" dirty="0"/>
              <a:t>Le mouvement </a:t>
            </a:r>
            <a:r>
              <a:rPr lang="fr-FR" dirty="0" err="1"/>
              <a:t>Hearing</a:t>
            </a:r>
            <a:r>
              <a:rPr lang="fr-FR" dirty="0"/>
              <a:t> </a:t>
            </a:r>
            <a:r>
              <a:rPr lang="fr-FR" dirty="0" err="1"/>
              <a:t>Voices</a:t>
            </a:r>
            <a:endParaRPr lang="fr-FR"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8</a:t>
            </a:fld>
            <a:endParaRPr lang="fr-BE"/>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88640"/>
            <a:ext cx="1901825" cy="1682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09930" y="5085183"/>
            <a:ext cx="2120736" cy="1779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323528" y="2276872"/>
            <a:ext cx="8424936" cy="3816429"/>
          </a:xfrm>
          <a:prstGeom prst="rect">
            <a:avLst/>
          </a:prstGeom>
        </p:spPr>
        <p:txBody>
          <a:bodyPr wrap="square">
            <a:spAutoFit/>
          </a:bodyPr>
          <a:lstStyle/>
          <a:p>
            <a:r>
              <a:rPr lang="fr-FR" sz="2200" b="1" dirty="0"/>
              <a:t>De nouveaux postulats :</a:t>
            </a:r>
          </a:p>
          <a:p>
            <a:pPr marL="0" lvl="1" indent="265113">
              <a:buFont typeface="Arial" pitchFamily="34" charset="0"/>
              <a:buChar char="•"/>
              <a:tabLst>
                <a:tab pos="542925" algn="l"/>
              </a:tabLst>
            </a:pPr>
            <a:r>
              <a:rPr lang="fr-FR" sz="2200" dirty="0"/>
              <a:t>Entendre des voix n’est pas une maladie mais une manière de vivre sa conscience</a:t>
            </a:r>
          </a:p>
          <a:p>
            <a:pPr marL="0" lvl="1" indent="265113">
              <a:buFont typeface="Arial" pitchFamily="34" charset="0"/>
              <a:buChar char="•"/>
            </a:pPr>
            <a:r>
              <a:rPr lang="fr-FR" sz="2200" dirty="0"/>
              <a:t>Références à d’autres expériences ayant été </a:t>
            </a:r>
            <a:r>
              <a:rPr lang="fr-FR" sz="2200" dirty="0" err="1"/>
              <a:t>pathologisées</a:t>
            </a:r>
            <a:r>
              <a:rPr lang="fr-FR" sz="2200" dirty="0"/>
              <a:t> dans l’Histoire de la santé: être gaucher, homosexualité et autres comportements humains en écart avec la norme d’usage.</a:t>
            </a:r>
          </a:p>
          <a:p>
            <a:pPr marL="265113" lvl="1" indent="-265113">
              <a:buFont typeface="Arial" pitchFamily="34" charset="0"/>
              <a:buChar char="•"/>
            </a:pPr>
            <a:r>
              <a:rPr lang="fr-FR" sz="2200" dirty="0"/>
              <a:t>Développer l’acceptation sociale du fait d’entendre des voix</a:t>
            </a:r>
          </a:p>
          <a:p>
            <a:pPr marL="0" lvl="1" indent="265113">
              <a:buFont typeface="Arial" pitchFamily="34" charset="0"/>
              <a:buChar char="•"/>
            </a:pPr>
            <a:r>
              <a:rPr lang="fr-FR" sz="2200" dirty="0"/>
              <a:t>Entendre des voix n’est pas en soi un problème</a:t>
            </a:r>
            <a:r>
              <a:rPr lang="fr-FR" sz="2200" b="1" dirty="0"/>
              <a:t>. Le problème peut résider dans la façon de vivre cette expérience, dans le sens</a:t>
            </a:r>
          </a:p>
          <a:p>
            <a:pPr marL="0" lvl="1"/>
            <a:r>
              <a:rPr lang="fr-FR" sz="2200" b="1" dirty="0"/>
              <a:t>que nous lui donnons et les conséquences que leur(s) </a:t>
            </a:r>
          </a:p>
          <a:p>
            <a:pPr marL="0" lvl="1"/>
            <a:r>
              <a:rPr lang="fr-FR" sz="2200" b="1" dirty="0"/>
              <a:t>présence(s) peuvent avoir sur notre vie.</a:t>
            </a:r>
          </a:p>
        </p:txBody>
      </p:sp>
      <p:sp>
        <p:nvSpPr>
          <p:cNvPr id="9" name="Rectangle 8"/>
          <p:cNvSpPr/>
          <p:nvPr/>
        </p:nvSpPr>
        <p:spPr>
          <a:xfrm>
            <a:off x="611560" y="1579002"/>
            <a:ext cx="7416824" cy="584775"/>
          </a:xfrm>
          <a:prstGeom prst="rect">
            <a:avLst/>
          </a:prstGeom>
        </p:spPr>
        <p:txBody>
          <a:bodyPr wrap="square">
            <a:spAutoFit/>
          </a:bodyPr>
          <a:lstStyle/>
          <a:p>
            <a:pPr lvl="1" algn="ctr"/>
            <a:r>
              <a:rPr lang="fr-FR" sz="3200" dirty="0"/>
              <a:t>Une approche émancipatrice</a:t>
            </a:r>
          </a:p>
        </p:txBody>
      </p:sp>
      <p:sp>
        <p:nvSpPr>
          <p:cNvPr id="10" name="Espace réservé du pied de page 5"/>
          <p:cNvSpPr>
            <a:spLocks noGrp="1"/>
          </p:cNvSpPr>
          <p:nvPr>
            <p:ph type="ftr" sz="quarter" idx="11"/>
          </p:nvPr>
        </p:nvSpPr>
        <p:spPr>
          <a:xfrm>
            <a:off x="1691680" y="6252733"/>
            <a:ext cx="4584712" cy="576064"/>
          </a:xfrm>
        </p:spPr>
        <p:txBody>
          <a:bodyPr/>
          <a:lstStyle/>
          <a:p>
            <a:r>
              <a:rPr lang="fr-FR" sz="1400" b="1" dirty="0"/>
              <a:t>REV France Bordeaux Métropole et Bassin d’Arcachon</a:t>
            </a:r>
          </a:p>
          <a:p>
            <a:r>
              <a:rPr lang="fr-FR" sz="1400" b="1" dirty="0"/>
              <a:t>Colloque de SMFNA du 10 février 2020</a:t>
            </a:r>
          </a:p>
          <a:p>
            <a:endParaRPr lang="fr-BE" sz="1400" dirty="0"/>
          </a:p>
        </p:txBody>
      </p:sp>
    </p:spTree>
    <p:extLst>
      <p:ext uri="{BB962C8B-B14F-4D97-AF65-F5344CB8AC3E}">
        <p14:creationId xmlns:p14="http://schemas.microsoft.com/office/powerpoint/2010/main" xmlns="" val="357553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548680"/>
            <a:ext cx="8229600" cy="1143000"/>
          </a:xfrm>
        </p:spPr>
        <p:txBody>
          <a:bodyPr>
            <a:normAutofit fontScale="90000"/>
          </a:bodyPr>
          <a:lstStyle/>
          <a:p>
            <a:r>
              <a:rPr lang="fr-FR" dirty="0"/>
              <a:t>Des recherches… </a:t>
            </a:r>
            <a:br>
              <a:rPr lang="fr-FR" dirty="0"/>
            </a:br>
            <a:r>
              <a:rPr lang="fr-FR" dirty="0"/>
              <a:t>au mouvement social</a:t>
            </a: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9</a:t>
            </a:fld>
            <a:endParaRPr lang="fr-BE"/>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88640"/>
            <a:ext cx="1901825" cy="1682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04248" y="4828657"/>
            <a:ext cx="2426418" cy="20362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467544" y="1772816"/>
            <a:ext cx="8208912" cy="4154984"/>
          </a:xfrm>
          <a:prstGeom prst="rect">
            <a:avLst/>
          </a:prstGeom>
        </p:spPr>
        <p:txBody>
          <a:bodyPr wrap="square">
            <a:spAutoFit/>
          </a:bodyPr>
          <a:lstStyle/>
          <a:p>
            <a:r>
              <a:rPr lang="fr-FR" sz="2400" dirty="0"/>
              <a:t>L’approche émancipatrice des chercheurs se transforme en mouvement social porté par les personnes qui entendent des voix et leurs alliés.</a:t>
            </a:r>
          </a:p>
          <a:p>
            <a:r>
              <a:rPr lang="fr-FR" sz="2400" b="1" dirty="0"/>
              <a:t>La société et la psychiatrie entendent une nouvelle voix : </a:t>
            </a:r>
          </a:p>
          <a:p>
            <a:pPr marL="0" lvl="1" indent="265113">
              <a:buFont typeface="Arial" pitchFamily="34" charset="0"/>
              <a:buChar char="•"/>
            </a:pPr>
            <a:r>
              <a:rPr lang="fr-FR" sz="2400" dirty="0"/>
              <a:t>Il n’est pas juste de vouloir éradiquer les voix. Il faut au contraire comprendre et faire bon usage de leurs messages, apprendre, accepter, vivre harmonieusement avec elles.</a:t>
            </a:r>
          </a:p>
          <a:p>
            <a:pPr marL="0" lvl="1" indent="92075">
              <a:buFont typeface="Arial" pitchFamily="34" charset="0"/>
              <a:buChar char="•"/>
            </a:pPr>
            <a:r>
              <a:rPr lang="fr-FR" sz="2400" dirty="0"/>
              <a:t>  Il existe différentes façons de vivre l’expérience des voix</a:t>
            </a:r>
          </a:p>
          <a:p>
            <a:pPr marL="0" lvl="1">
              <a:buFont typeface="Arial" pitchFamily="34" charset="0"/>
              <a:buChar char="•"/>
            </a:pPr>
            <a:r>
              <a:rPr lang="fr-FR" sz="2400" dirty="0"/>
              <a:t>  </a:t>
            </a:r>
            <a:r>
              <a:rPr lang="fr-FR" sz="2400" b="1" dirty="0"/>
              <a:t>Des personnes qui souffrent dans leurs relations aux voix peuvent se rétablir </a:t>
            </a:r>
            <a:r>
              <a:rPr lang="fr-FR" sz="2400" dirty="0"/>
              <a:t>: ce n’est pas le signe d’une </a:t>
            </a:r>
          </a:p>
          <a:p>
            <a:pPr marL="0" lvl="1"/>
            <a:r>
              <a:rPr lang="fr-FR" sz="2400" dirty="0"/>
              <a:t>maladie mentale incurable.</a:t>
            </a:r>
          </a:p>
        </p:txBody>
      </p:sp>
      <p:sp>
        <p:nvSpPr>
          <p:cNvPr id="9" name="Espace réservé du pied de page 5"/>
          <p:cNvSpPr>
            <a:spLocks noGrp="1"/>
          </p:cNvSpPr>
          <p:nvPr>
            <p:ph type="ftr" sz="quarter" idx="11"/>
          </p:nvPr>
        </p:nvSpPr>
        <p:spPr>
          <a:xfrm>
            <a:off x="1619672" y="6093296"/>
            <a:ext cx="4584712" cy="576064"/>
          </a:xfrm>
        </p:spPr>
        <p:txBody>
          <a:bodyPr/>
          <a:lstStyle/>
          <a:p>
            <a:r>
              <a:rPr lang="fr-FR" sz="1400" b="1" dirty="0"/>
              <a:t>REV France Bordeaux Métropole et Bassin d’Arcachon</a:t>
            </a:r>
          </a:p>
          <a:p>
            <a:r>
              <a:rPr lang="fr-FR" sz="1400" b="1" dirty="0"/>
              <a:t>Colloque de SMFNA du 10 février 2020</a:t>
            </a:r>
          </a:p>
          <a:p>
            <a:endParaRPr lang="fr-BE" sz="1400" dirty="0"/>
          </a:p>
        </p:txBody>
      </p:sp>
    </p:spTree>
    <p:extLst>
      <p:ext uri="{BB962C8B-B14F-4D97-AF65-F5344CB8AC3E}">
        <p14:creationId xmlns:p14="http://schemas.microsoft.com/office/powerpoint/2010/main" xmlns="" val="3923956047"/>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398</TotalTime>
  <Words>1084</Words>
  <Application>Microsoft Office PowerPoint</Application>
  <PresentationFormat>Affichage à l'écran (4:3)</PresentationFormat>
  <Paragraphs>138</Paragraphs>
  <Slides>16</Slides>
  <Notes>0</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Thème Office</vt:lpstr>
      <vt:lpstr>REV France  Réseau français sur l’Entente de Voix</vt:lpstr>
      <vt:lpstr>Diapositive 2</vt:lpstr>
      <vt:lpstr>Diapositive 3</vt:lpstr>
      <vt:lpstr>Entendre des voix :  une expérience humaine commune</vt:lpstr>
      <vt:lpstr>Le REV France</vt:lpstr>
      <vt:lpstr>Le REV France, c’est…</vt:lpstr>
      <vt:lpstr>A l’origine du REV :  Hearing Voices</vt:lpstr>
      <vt:lpstr>Le mouvement Hearing Voices</vt:lpstr>
      <vt:lpstr>Des recherches…  au mouvement social</vt:lpstr>
      <vt:lpstr>La perspective  du rétablissement</vt:lpstr>
      <vt:lpstr>En conclusion</vt:lpstr>
      <vt:lpstr>Témoignages</vt:lpstr>
      <vt:lpstr>Hallucinations</vt:lpstr>
      <vt:lpstr>          Le REV Bordeaux Métropole et Bassin d’Arcachon</vt:lpstr>
      <vt:lpstr>   Pour 2020</vt:lpstr>
      <vt:lpstr>Merci pour votre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sophie bouton</dc:creator>
  <cp:lastModifiedBy>sophie bouton</cp:lastModifiedBy>
  <cp:revision>81</cp:revision>
  <dcterms:created xsi:type="dcterms:W3CDTF">2018-08-24T08:43:27Z</dcterms:created>
  <dcterms:modified xsi:type="dcterms:W3CDTF">2020-02-07T05:52:34Z</dcterms:modified>
</cp:coreProperties>
</file>