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93E02-1E5F-40B9-9104-3DD8B8E09341}" type="datetimeFigureOut">
              <a:rPr lang="fr-FR" smtClean="0"/>
              <a:t>11/02/2020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FC264-BE0F-401A-9E72-E881D11F5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915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7588" y="6345238"/>
            <a:ext cx="1600200" cy="365125"/>
          </a:xfrm>
        </p:spPr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4212" y="6354762"/>
            <a:ext cx="7543800" cy="365125"/>
          </a:xfrm>
        </p:spPr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66376" y="5751513"/>
            <a:ext cx="1142245" cy="6699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8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D99CA8-B98E-4CDC-B77B-B638BEFC8E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446" y="2392679"/>
            <a:ext cx="8001000" cy="2971801"/>
          </a:xfrm>
          <a:effectLst/>
        </p:spPr>
        <p:txBody>
          <a:bodyPr>
            <a:normAutofit fontScale="90000"/>
          </a:bodyPr>
          <a:lstStyle/>
          <a:p>
            <a:r>
              <a:rPr lang="fr-FR" dirty="0"/>
              <a:t>Reprise du thème</a:t>
            </a:r>
            <a:br>
              <a:rPr lang="fr-FR" dirty="0"/>
            </a:br>
            <a:r>
              <a:rPr lang="fr-FR" dirty="0"/>
              <a:t>rappel des interventions et conclusions</a:t>
            </a:r>
          </a:p>
        </p:txBody>
      </p:sp>
      <p:sp>
        <p:nvSpPr>
          <p:cNvPr id="6" name="Sous-titre 5">
            <a:extLst>
              <a:ext uri="{FF2B5EF4-FFF2-40B4-BE49-F238E27FC236}">
                <a16:creationId xmlns:a16="http://schemas.microsoft.com/office/drawing/2014/main" id="{708FA0C6-8354-473B-BD8B-311435FE4C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2573" y="5521911"/>
            <a:ext cx="6400800" cy="104164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>
                <a:solidFill>
                  <a:schemeClr val="tx1"/>
                </a:solidFill>
              </a:rPr>
              <a:t>Pierre GODART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dirty="0">
                <a:solidFill>
                  <a:schemeClr val="tx1"/>
                </a:solidFill>
              </a:rPr>
              <a:t>Président de SMF-NA</a:t>
            </a:r>
          </a:p>
          <a:p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195DFDC-489E-489F-B9C9-7AC719F9069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8000"/>
          </a:blip>
          <a:stretch>
            <a:fillRect/>
          </a:stretch>
        </p:blipFill>
        <p:spPr>
          <a:xfrm>
            <a:off x="8351294" y="-9525"/>
            <a:ext cx="3840706" cy="3251698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93FDC4B-3F84-4558-B833-5388BB859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5CB179A-6B5D-4DDC-B660-69279100D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29D74B-EE2B-49D4-92F9-02F63DF39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039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8399E586-8DCA-47B8-8412-F201AD75A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301"/>
            <a:ext cx="7422745" cy="6284398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3CEEA9E-ABBE-4580-B675-04228D1E7B2A}"/>
              </a:ext>
            </a:extLst>
          </p:cNvPr>
          <p:cNvSpPr txBox="1"/>
          <p:nvPr/>
        </p:nvSpPr>
        <p:spPr>
          <a:xfrm>
            <a:off x="7353300" y="2971800"/>
            <a:ext cx="4667250" cy="1200329"/>
          </a:xfrm>
          <a:prstGeom prst="rect">
            <a:avLst/>
          </a:prstGeom>
          <a:gradFill flip="none" rotWithShape="1">
            <a:gsLst>
              <a:gs pos="55000">
                <a:schemeClr val="bg2">
                  <a:tint val="97000"/>
                  <a:hueMod val="92000"/>
                  <a:satMod val="169000"/>
                  <a:lumMod val="164000"/>
                </a:schemeClr>
              </a:gs>
              <a:gs pos="0">
                <a:schemeClr val="bg2">
                  <a:shade val="96000"/>
                  <a:satMod val="120000"/>
                  <a:alpha val="70000"/>
                  <a:lumMod val="10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chemeClr val="bg1"/>
                </a:solidFill>
              </a:rPr>
              <a:t>Merci encore de votre participation</a:t>
            </a:r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0C9DA3CC-7547-4605-B99A-E18AD0B1D2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4412" y="6396574"/>
            <a:ext cx="1600200" cy="365125"/>
          </a:xfrm>
        </p:spPr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B80DE94B-D09D-45C6-A890-836146481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7388" y="6396574"/>
            <a:ext cx="7543800" cy="365125"/>
          </a:xfrm>
        </p:spPr>
        <p:txBody>
          <a:bodyPr/>
          <a:lstStyle/>
          <a:p>
            <a:r>
              <a:rPr lang="en-US" dirty="0"/>
              <a:t>Le </a:t>
            </a:r>
            <a:r>
              <a:rPr lang="fr-FR" dirty="0"/>
              <a:t>rétablissement</a:t>
            </a:r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573D4A7E-1C9D-497B-B7D7-4B71CE9B3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3200" y="5802849"/>
            <a:ext cx="1142245" cy="6699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164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9EA7D8-E677-48F7-943D-9B5EF4062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553075"/>
            <a:ext cx="8534400" cy="1060449"/>
          </a:xfrm>
        </p:spPr>
        <p:txBody>
          <a:bodyPr/>
          <a:lstStyle/>
          <a:p>
            <a:r>
              <a:rPr lang="fr-FR" dirty="0"/>
              <a:t>Rappel des interventions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A4E6E2-9A74-49AE-835D-07259AF6C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409575"/>
            <a:ext cx="11496675" cy="5143500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Alain Ehrenberg </a:t>
            </a:r>
            <a:r>
              <a:rPr lang="fr-FR" dirty="0">
                <a:solidFill>
                  <a:schemeClr val="bg1"/>
                </a:solidFill>
              </a:rPr>
              <a:t>: De l’autonomie et la réhabilitation au rétablissement</a:t>
            </a:r>
          </a:p>
          <a:p>
            <a:endParaRPr lang="fr-FR" sz="500" dirty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Le REV </a:t>
            </a:r>
            <a:r>
              <a:rPr lang="fr-FR" dirty="0">
                <a:solidFill>
                  <a:schemeClr val="bg1"/>
                </a:solidFill>
              </a:rPr>
              <a:t>: Les personnes qui entendent des voix sont dignes d’être écoutées. Ces personnes aspire à une vie sensée, une vie porteuse d’espoir et digne.</a:t>
            </a:r>
          </a:p>
          <a:p>
            <a:endParaRPr lang="fr-FR" sz="500" dirty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Stéphane Cognon </a:t>
            </a:r>
            <a:r>
              <a:rPr lang="fr-FR" dirty="0">
                <a:solidFill>
                  <a:schemeClr val="bg1"/>
                </a:solidFill>
              </a:rPr>
              <a:t>: Le récit comme appropriation de sa vie</a:t>
            </a:r>
          </a:p>
          <a:p>
            <a:endParaRPr lang="fr-FR" sz="500" dirty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Antony Robin et le C2A </a:t>
            </a:r>
            <a:r>
              <a:rPr lang="fr-FR" dirty="0">
                <a:solidFill>
                  <a:schemeClr val="bg1"/>
                </a:solidFill>
              </a:rPr>
              <a:t>: le plaisir d’être dans ce lieu, l’ouverture à d’autres partenaires. La trop lente évolution des pratiques soignantes.</a:t>
            </a:r>
          </a:p>
          <a:p>
            <a:endParaRPr lang="fr-FR" sz="400" dirty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Marie </a:t>
            </a:r>
            <a:r>
              <a:rPr lang="fr-FR" b="1" dirty="0" err="1">
                <a:solidFill>
                  <a:schemeClr val="bg1"/>
                </a:solidFill>
              </a:rPr>
              <a:t>Koënig</a:t>
            </a:r>
            <a:r>
              <a:rPr lang="fr-FR" dirty="0">
                <a:solidFill>
                  <a:schemeClr val="bg1"/>
                </a:solidFill>
              </a:rPr>
              <a:t> : Les étapes clés et les mécanisme du rétablissement; Il y a parfois des paradoxes entre l’évaluation objective et l’évaluation subjective. Il faut s’intéresser aux personnes.</a:t>
            </a:r>
          </a:p>
          <a:p>
            <a:endParaRPr lang="fr-FR" sz="400" dirty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Le SAS Béarn </a:t>
            </a:r>
            <a:r>
              <a:rPr lang="fr-FR" dirty="0">
                <a:solidFill>
                  <a:schemeClr val="bg1"/>
                </a:solidFill>
              </a:rPr>
              <a:t>: une belle expérience de rétablissement personnels en groupe</a:t>
            </a:r>
          </a:p>
          <a:p>
            <a:endParaRPr lang="fr-FR" sz="500" dirty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Un chez soi d’abord </a:t>
            </a:r>
            <a:r>
              <a:rPr lang="fr-FR" dirty="0">
                <a:solidFill>
                  <a:schemeClr val="bg1"/>
                </a:solidFill>
              </a:rPr>
              <a:t>: Espoir, Soutien, Plaidoyer, Empowerment, Responsabilité</a:t>
            </a:r>
          </a:p>
          <a:p>
            <a:endParaRPr lang="fr-FR" sz="400" dirty="0">
              <a:solidFill>
                <a:schemeClr val="bg1"/>
              </a:solidFill>
            </a:endParaRPr>
          </a:p>
          <a:p>
            <a:r>
              <a:rPr lang="fr-FR" b="1" dirty="0">
                <a:solidFill>
                  <a:schemeClr val="bg1"/>
                </a:solidFill>
              </a:rPr>
              <a:t>Le GEM Arc en Ciel</a:t>
            </a:r>
            <a:r>
              <a:rPr lang="fr-FR" dirty="0">
                <a:solidFill>
                  <a:schemeClr val="bg1"/>
                </a:solidFill>
              </a:rPr>
              <a:t> : Une autre vie en dehors de l’hôpital. Une vie meilleure par l’engagement dans des activités signifiantes et le soutien par autrui.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7D207C-3CC9-45AD-BD95-843F3507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07588" y="6430961"/>
            <a:ext cx="1600200" cy="365125"/>
          </a:xfrm>
        </p:spPr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69CFF2-C792-44D2-A789-4B296E5B5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379" y="6448425"/>
            <a:ext cx="7543800" cy="365125"/>
          </a:xfrm>
        </p:spPr>
        <p:txBody>
          <a:bodyPr/>
          <a:lstStyle/>
          <a:p>
            <a:r>
              <a:rPr lang="en-US" dirty="0"/>
              <a:t>Le </a:t>
            </a:r>
            <a:r>
              <a:rPr lang="en-US" dirty="0" err="1"/>
              <a:t>rétablissement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991A93-E065-4E6E-83EF-61A148BF9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66376" y="5837236"/>
            <a:ext cx="1142245" cy="6699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64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F3A534-09D4-44FD-A740-F6195AFC8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257800"/>
            <a:ext cx="8534400" cy="736599"/>
          </a:xfrm>
        </p:spPr>
        <p:txBody>
          <a:bodyPr/>
          <a:lstStyle/>
          <a:p>
            <a:r>
              <a:rPr lang="fr-FR" dirty="0"/>
              <a:t>Quelques commentaires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504694-3F02-45F7-91CA-7E49CF7CC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572000"/>
          </a:xfrm>
        </p:spPr>
        <p:txBody>
          <a:bodyPr>
            <a:normAutofit lnSpcReduction="10000"/>
          </a:bodyPr>
          <a:lstStyle/>
          <a:p>
            <a:r>
              <a:rPr lang="fr-FR" dirty="0">
                <a:solidFill>
                  <a:schemeClr val="bg1"/>
                </a:solidFill>
              </a:rPr>
              <a:t>Un plaisir à préparer cette journée avec tous les intervenants</a:t>
            </a:r>
          </a:p>
          <a:p>
            <a:r>
              <a:rPr lang="fr-FR" dirty="0">
                <a:solidFill>
                  <a:schemeClr val="bg1"/>
                </a:solidFill>
              </a:rPr>
              <a:t>La surprise de trouver chez Marie Koenig des épisodes de notre histoire.</a:t>
            </a:r>
          </a:p>
          <a:p>
            <a:pPr lvl="1"/>
            <a:r>
              <a:rPr lang="fr-FR" dirty="0">
                <a:solidFill>
                  <a:schemeClr val="bg1"/>
                </a:solidFill>
              </a:rPr>
              <a:t>La vision négative de l’évolution des schizophrènes</a:t>
            </a:r>
          </a:p>
          <a:p>
            <a:pPr lvl="1"/>
            <a:r>
              <a:rPr lang="fr-FR" dirty="0">
                <a:solidFill>
                  <a:schemeClr val="bg1"/>
                </a:solidFill>
              </a:rPr>
              <a:t>La fin de la psychiatrie institutionnelle</a:t>
            </a:r>
          </a:p>
          <a:p>
            <a:pPr lvl="1"/>
            <a:r>
              <a:rPr lang="fr-FR" dirty="0">
                <a:solidFill>
                  <a:schemeClr val="bg1"/>
                </a:solidFill>
              </a:rPr>
              <a:t>L’émergence de la psychiatrie biologique</a:t>
            </a:r>
          </a:p>
          <a:p>
            <a:pPr lvl="1"/>
            <a:r>
              <a:rPr lang="fr-FR" dirty="0">
                <a:solidFill>
                  <a:schemeClr val="bg1"/>
                </a:solidFill>
              </a:rPr>
              <a:t>Le mouvement de Réhabilitation et ses outils dont la remédiation cognitive</a:t>
            </a:r>
          </a:p>
          <a:p>
            <a:pPr lvl="1"/>
            <a:r>
              <a:rPr lang="fr-FR" dirty="0">
                <a:solidFill>
                  <a:schemeClr val="bg1"/>
                </a:solidFill>
              </a:rPr>
              <a:t>L’ouverture dans le champ social</a:t>
            </a:r>
          </a:p>
          <a:p>
            <a:pPr lvl="1"/>
            <a:r>
              <a:rPr lang="fr-FR" dirty="0">
                <a:solidFill>
                  <a:schemeClr val="bg1"/>
                </a:solidFill>
              </a:rPr>
              <a:t>L’ouverture vers le rétablissement</a:t>
            </a:r>
          </a:p>
          <a:p>
            <a:pPr lvl="1"/>
            <a:r>
              <a:rPr lang="fr-FR" dirty="0">
                <a:solidFill>
                  <a:schemeClr val="bg1"/>
                </a:solidFill>
              </a:rPr>
              <a:t>La remise du vécu des patients au cœur des préoccupations des professionnels;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57E1C2-3000-4E3A-ADBE-3DD9DFA2B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586B37-1E1B-41CA-803F-9C2D6C515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DDC8A1-D1C0-4BBD-9CDB-64BB392F4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32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6BEB6C-33D8-4962-8FF5-51732A2B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861800"/>
            <a:ext cx="8534400" cy="1507067"/>
          </a:xfrm>
        </p:spPr>
        <p:txBody>
          <a:bodyPr/>
          <a:lstStyle/>
          <a:p>
            <a:r>
              <a:rPr lang="fr-FR" dirty="0"/>
              <a:t>Que faire pour les patients qui résistent aux soins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D1920B-9FA4-4E9E-8FE0-737BF41B2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543" y="694509"/>
            <a:ext cx="10040938" cy="4260669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fr-FR" dirty="0">
                <a:solidFill>
                  <a:schemeClr val="bg1"/>
                </a:solidFill>
              </a:rPr>
              <a:t>Éviter de juger, de stigmatiser;</a:t>
            </a:r>
          </a:p>
          <a:p>
            <a:pPr>
              <a:lnSpc>
                <a:spcPct val="250000"/>
              </a:lnSpc>
            </a:pPr>
            <a:r>
              <a:rPr lang="fr-FR" dirty="0">
                <a:solidFill>
                  <a:schemeClr val="bg1"/>
                </a:solidFill>
              </a:rPr>
              <a:t>Malgré leurs résistances, les penser toujours comme des partenaires;</a:t>
            </a:r>
          </a:p>
          <a:p>
            <a:pPr>
              <a:lnSpc>
                <a:spcPct val="250000"/>
              </a:lnSpc>
            </a:pPr>
            <a:r>
              <a:rPr lang="fr-FR" dirty="0">
                <a:solidFill>
                  <a:schemeClr val="bg1"/>
                </a:solidFill>
              </a:rPr>
              <a:t>« </a:t>
            </a:r>
            <a:r>
              <a:rPr lang="fr-FR" dirty="0" err="1">
                <a:solidFill>
                  <a:schemeClr val="bg1"/>
                </a:solidFill>
              </a:rPr>
              <a:t>Aller-vers</a:t>
            </a:r>
            <a:r>
              <a:rPr lang="fr-FR" dirty="0">
                <a:solidFill>
                  <a:schemeClr val="bg1"/>
                </a:solidFill>
              </a:rPr>
              <a:t> » les personnes qui se mettent en retrait (autoexclusion);</a:t>
            </a:r>
          </a:p>
          <a:p>
            <a:pPr>
              <a:lnSpc>
                <a:spcPct val="110000"/>
              </a:lnSpc>
            </a:pPr>
            <a:r>
              <a:rPr lang="fr-FR" dirty="0">
                <a:solidFill>
                  <a:schemeClr val="bg1"/>
                </a:solidFill>
              </a:rPr>
              <a:t>Leur proposer ce que l’on sait comme une hypothèse sur laquelle ils pourront s’appuyer avant de rebondir;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2BABCB-320D-4E31-B75F-04966F10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B0F1600-4778-4EE0-B804-EA0002E56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50D063-C94C-4D4C-AEB5-8E5C78DD4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45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D471AD-E488-4095-83F8-0C4690CD1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992429"/>
            <a:ext cx="8534400" cy="1507067"/>
          </a:xfr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fr-FR" dirty="0" err="1">
                <a:solidFill>
                  <a:srgbClr val="C00000"/>
                </a:solidFill>
              </a:rPr>
              <a:t>Evidence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based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medecine</a:t>
            </a:r>
            <a:r>
              <a:rPr lang="fr-FR" dirty="0">
                <a:solidFill>
                  <a:srgbClr val="C00000"/>
                </a:solidFill>
              </a:rPr>
              <a:t> </a:t>
            </a:r>
            <a:br>
              <a:rPr lang="fr-FR" dirty="0">
                <a:solidFill>
                  <a:srgbClr val="C00000"/>
                </a:solidFill>
              </a:rPr>
            </a:br>
            <a:r>
              <a:rPr lang="fr-FR" sz="1000" dirty="0">
                <a:solidFill>
                  <a:srgbClr val="C00000"/>
                </a:solidFill>
              </a:rPr>
              <a:t> </a:t>
            </a:r>
            <a:br>
              <a:rPr lang="fr-FR" dirty="0">
                <a:solidFill>
                  <a:srgbClr val="C00000"/>
                </a:solidFill>
              </a:rPr>
            </a:br>
            <a:r>
              <a:rPr lang="fr-FR" dirty="0">
                <a:solidFill>
                  <a:srgbClr val="C00000"/>
                </a:solidFill>
              </a:rPr>
              <a:t>value based medecine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762218-713B-46D7-98C3-49306EB89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30662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solidFill>
                  <a:schemeClr val="bg1"/>
                </a:solidFill>
              </a:rPr>
              <a:t>Le rétablissement médical observable, mesurable :</a:t>
            </a:r>
          </a:p>
          <a:p>
            <a:pPr lvl="1">
              <a:lnSpc>
                <a:spcPct val="150000"/>
              </a:lnSpc>
              <a:spcBef>
                <a:spcPts val="400"/>
              </a:spcBef>
              <a:spcAft>
                <a:spcPts val="1800"/>
              </a:spcAft>
            </a:pPr>
            <a:r>
              <a:rPr lang="fr-FR" sz="2400" b="1" dirty="0" err="1">
                <a:solidFill>
                  <a:srgbClr val="C00000"/>
                </a:solidFill>
              </a:rPr>
              <a:t>EBM</a:t>
            </a:r>
            <a:r>
              <a:rPr lang="fr-FR" sz="2400" b="1" dirty="0">
                <a:solidFill>
                  <a:srgbClr val="C00000"/>
                </a:solidFill>
              </a:rPr>
              <a:t> : </a:t>
            </a:r>
            <a:r>
              <a:rPr lang="fr-FR" sz="2400" b="1" u="sng" dirty="0" err="1">
                <a:solidFill>
                  <a:srgbClr val="C00000"/>
                </a:solidFill>
              </a:rPr>
              <a:t>evidence</a:t>
            </a:r>
            <a:r>
              <a:rPr lang="fr-FR" sz="2400" b="1" dirty="0">
                <a:solidFill>
                  <a:srgbClr val="C00000"/>
                </a:solidFill>
              </a:rPr>
              <a:t> </a:t>
            </a:r>
            <a:r>
              <a:rPr lang="fr-FR" sz="2400" b="1" dirty="0" err="1">
                <a:solidFill>
                  <a:srgbClr val="C00000"/>
                </a:solidFill>
              </a:rPr>
              <a:t>based</a:t>
            </a:r>
            <a:r>
              <a:rPr lang="fr-FR" sz="2400" b="1" dirty="0">
                <a:solidFill>
                  <a:srgbClr val="C00000"/>
                </a:solidFill>
              </a:rPr>
              <a:t> </a:t>
            </a:r>
            <a:r>
              <a:rPr lang="fr-FR" sz="2400" b="1" dirty="0" err="1">
                <a:solidFill>
                  <a:srgbClr val="C00000"/>
                </a:solidFill>
              </a:rPr>
              <a:t>medecine</a:t>
            </a:r>
            <a:endParaRPr lang="fr-FR" sz="2400" b="1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</a:pPr>
            <a:r>
              <a:rPr lang="fr-FR" dirty="0">
                <a:solidFill>
                  <a:schemeClr val="bg1"/>
                </a:solidFill>
              </a:rPr>
              <a:t>Le rétablissement expérientiel, existentiel : principes éthiques guident les pratiques qui vont se référer à des valeurs :</a:t>
            </a:r>
          </a:p>
          <a:p>
            <a:pPr lvl="1">
              <a:lnSpc>
                <a:spcPct val="150000"/>
              </a:lnSpc>
            </a:pPr>
            <a:r>
              <a:rPr lang="fr-FR" sz="2000" b="1" dirty="0" err="1">
                <a:solidFill>
                  <a:srgbClr val="C00000"/>
                </a:solidFill>
              </a:rPr>
              <a:t>EVM</a:t>
            </a:r>
            <a:r>
              <a:rPr lang="fr-FR" sz="2000" b="1" dirty="0">
                <a:solidFill>
                  <a:srgbClr val="C00000"/>
                </a:solidFill>
              </a:rPr>
              <a:t> : </a:t>
            </a:r>
            <a:r>
              <a:rPr lang="fr-FR" sz="2000" b="1" u="sng" dirty="0">
                <a:solidFill>
                  <a:srgbClr val="C00000"/>
                </a:solidFill>
              </a:rPr>
              <a:t>value</a:t>
            </a:r>
            <a:r>
              <a:rPr lang="fr-FR" sz="2000" b="1" dirty="0">
                <a:solidFill>
                  <a:srgbClr val="C00000"/>
                </a:solidFill>
              </a:rPr>
              <a:t> </a:t>
            </a:r>
            <a:r>
              <a:rPr lang="fr-FR" sz="2000" b="1" dirty="0" err="1">
                <a:solidFill>
                  <a:srgbClr val="C00000"/>
                </a:solidFill>
              </a:rPr>
              <a:t>medecine</a:t>
            </a:r>
            <a:r>
              <a:rPr lang="fr-FR" sz="2000" b="1" dirty="0">
                <a:solidFill>
                  <a:srgbClr val="C00000"/>
                </a:solidFill>
              </a:rPr>
              <a:t> </a:t>
            </a:r>
            <a:r>
              <a:rPr lang="fr-FR" sz="2000" b="1" dirty="0" err="1">
                <a:solidFill>
                  <a:srgbClr val="C00000"/>
                </a:solidFill>
              </a:rPr>
              <a:t>medecine</a:t>
            </a:r>
            <a:endParaRPr lang="fr-FR" sz="2000" b="1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</a:pPr>
            <a:r>
              <a:rPr lang="fr-FR" dirty="0">
                <a:solidFill>
                  <a:schemeClr val="bg1"/>
                </a:solidFill>
              </a:rPr>
              <a:t>Cette approche basé sur des valeurs serait d’un grand secours dans beaucoup d’hôpitaux en donnant du sens à l’action des personnels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535A67-C60F-43C9-BC7A-0BFC8CDBB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BA03FA-3B21-471B-BDFC-6D27F150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C0F54C-2965-48E2-A9DE-14B609EC6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6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2704A4-F05D-46B6-A260-63D0F5C2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844383"/>
            <a:ext cx="8534400" cy="1507067"/>
          </a:xfrm>
        </p:spPr>
        <p:txBody>
          <a:bodyPr/>
          <a:lstStyle/>
          <a:p>
            <a:r>
              <a:rPr lang="fr-FR" dirty="0"/>
              <a:t>Les changements lents dans les hôpitaux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F36295-B779-4CA9-AA50-B678061EC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286794"/>
          </a:xfrm>
        </p:spPr>
        <p:txBody>
          <a:bodyPr>
            <a:norm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Tension entre les concepts anglo-saxon, et la culture française;</a:t>
            </a:r>
          </a:p>
          <a:p>
            <a:r>
              <a:rPr lang="fr-FR" sz="2400" dirty="0">
                <a:solidFill>
                  <a:schemeClr val="bg1"/>
                </a:solidFill>
              </a:rPr>
              <a:t>Peu de professionnels sont habitués à réfléchir sur le libre choix, l’autonomie et les choix des patients;</a:t>
            </a:r>
          </a:p>
          <a:p>
            <a:r>
              <a:rPr lang="fr-FR" sz="2400" dirty="0">
                <a:solidFill>
                  <a:schemeClr val="bg1"/>
                </a:solidFill>
              </a:rPr>
              <a:t>Les changements chez les soignants sont particulièrement lents;</a:t>
            </a:r>
          </a:p>
          <a:p>
            <a:r>
              <a:rPr lang="fr-FR" sz="2400" dirty="0">
                <a:solidFill>
                  <a:schemeClr val="bg1"/>
                </a:solidFill>
              </a:rPr>
              <a:t>Personne ne tient, semble-t-il, à réinterroger la finalités des soins en psychiatrie.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64B323-BAF4-488F-87D7-13C6E4D40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DFC44E9-0B35-46A8-B0B2-6103DCA02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45BC4-11B0-43E9-A31D-1992A1CA2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33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E8388C-EB39-433D-B847-E4BAF7CA5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4954057"/>
            <a:ext cx="8534400" cy="1507067"/>
          </a:xfrm>
        </p:spPr>
        <p:txBody>
          <a:bodyPr/>
          <a:lstStyle/>
          <a:p>
            <a:r>
              <a:rPr lang="fr-FR" dirty="0"/>
              <a:t>Quelques espérances venues d’ailleurs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F371B5-67EC-45AF-9ED9-18CE6C754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911754"/>
            <a:ext cx="10231438" cy="4057650"/>
          </a:xfrm>
        </p:spPr>
        <p:txBody>
          <a:bodyPr>
            <a:normAutofit fontScale="92500" lnSpcReduction="10000"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Esther Duflo (Nobel de l’économie) nous dit :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êtres humains ne sont pas si sensibles aux incitations financières qu’on ne le croit.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êtres humains recherchent des connexions sociales</a:t>
            </a:r>
          </a:p>
          <a:p>
            <a:pPr marL="800100" lvl="1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êtres humains recherchent des raisons de vivre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êtres humains sont particulièrement attachés à leur dignité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C’est-à-dire que la représentation des économistes est biaisée et qu’il faut se représenter les être humains comme … des humains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Qu’en est-il des représentations des managers de la santé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6BE0F0-7E66-46EE-A87F-A47954E70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489745-968F-4F0A-A9DA-C027CF4F5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7DFF7C-084D-4179-9C28-CFE386F02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050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773E56-8AF7-416C-993B-FB5B102A1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4487332"/>
            <a:ext cx="9402763" cy="1507067"/>
          </a:xfrm>
        </p:spPr>
        <p:txBody>
          <a:bodyPr/>
          <a:lstStyle/>
          <a:p>
            <a:r>
              <a:rPr lang="fr-FR" dirty="0"/>
              <a:t>Le thème des SISM : la stigmatisation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74AF47-2A57-423E-9E80-82C5E5A97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0726738" cy="3615267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La question de la dignité nous renvoie à la stigmatisation qui est l’inverse de la dignité</a:t>
            </a:r>
          </a:p>
          <a:p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dirty="0">
                <a:solidFill>
                  <a:schemeClr val="bg1"/>
                </a:solidFill>
              </a:rPr>
              <a:t>C’est ce qui va être le thème des semaines d’information en santé mentale du 15 au 29 mars 2020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069529-38DC-43DE-B33E-91A1EDFA2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E7DCE8-68B0-4205-9F8C-92ADE3E69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D2D3CE-B5B5-4F56-A7C1-4DD3EC3EF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48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F2EA06-1A52-4002-AECC-32A926089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098" y="481000"/>
            <a:ext cx="8534400" cy="1260474"/>
          </a:xfrm>
        </p:spPr>
        <p:txBody>
          <a:bodyPr/>
          <a:lstStyle/>
          <a:p>
            <a:r>
              <a:rPr lang="fr-FR" dirty="0">
                <a:solidFill>
                  <a:srgbClr val="C00000"/>
                </a:solidFill>
              </a:rPr>
              <a:t>L’année prochaine :</a:t>
            </a:r>
            <a:br>
              <a:rPr lang="fr-FR" dirty="0">
                <a:solidFill>
                  <a:srgbClr val="C00000"/>
                </a:solidFill>
              </a:rPr>
            </a:br>
            <a:r>
              <a:rPr lang="fr-FR" dirty="0">
                <a:solidFill>
                  <a:srgbClr val="C00000"/>
                </a:solidFill>
              </a:rPr>
              <a:t>Les journées nationale de SMF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8B683A-D283-4D13-B801-25F357335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8714" y="2218508"/>
            <a:ext cx="8534400" cy="3801532"/>
          </a:xfrm>
        </p:spPr>
        <p:txBody>
          <a:bodyPr>
            <a:normAutofit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Un thème porteur : à trouver !...</a:t>
            </a:r>
          </a:p>
          <a:p>
            <a:r>
              <a:rPr lang="fr-FR" sz="2400" dirty="0">
                <a:solidFill>
                  <a:schemeClr val="bg1"/>
                </a:solidFill>
              </a:rPr>
              <a:t>Une organisation qui doit impliquer l’ensemble des départements de la nouvelle Aquitaine</a:t>
            </a:r>
          </a:p>
          <a:p>
            <a:r>
              <a:rPr lang="fr-FR" sz="2400" dirty="0">
                <a:solidFill>
                  <a:schemeClr val="bg1"/>
                </a:solidFill>
              </a:rPr>
              <a:t>Un AG de Santé mentale nouvelle Aquitaine prochainement</a:t>
            </a:r>
          </a:p>
          <a:p>
            <a:r>
              <a:rPr lang="fr-FR" sz="2400" dirty="0">
                <a:solidFill>
                  <a:schemeClr val="bg1"/>
                </a:solidFill>
              </a:rPr>
              <a:t>Un financement à imaginer</a:t>
            </a:r>
          </a:p>
          <a:p>
            <a:pPr marL="0" indent="0">
              <a:buNone/>
            </a:pP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D2AEAF-8716-4E08-A5E8-E571AC762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 février 2020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173A04-206E-4D15-A0C6-90F548B3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 rétablissement</a:t>
            </a:r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FEFD40-E334-4FB8-8549-377CBD66B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705471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</TotalTime>
  <Words>668</Words>
  <Application>Microsoft Office PowerPoint</Application>
  <PresentationFormat>Grand écran</PresentationFormat>
  <Paragraphs>93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Symbol</vt:lpstr>
      <vt:lpstr>Wingdings 3</vt:lpstr>
      <vt:lpstr>Secteur</vt:lpstr>
      <vt:lpstr>Reprise du thème rappel des interventions et conclusions</vt:lpstr>
      <vt:lpstr>Rappel des interventions</vt:lpstr>
      <vt:lpstr>Quelques commentaires</vt:lpstr>
      <vt:lpstr>Que faire pour les patients qui résistent aux soins</vt:lpstr>
      <vt:lpstr>Evidence based medecine    value based medecine</vt:lpstr>
      <vt:lpstr>Les changements lents dans les hôpitaux</vt:lpstr>
      <vt:lpstr>Quelques espérances venues d’ailleurs</vt:lpstr>
      <vt:lpstr>Le thème des SISM : la stigmatisation</vt:lpstr>
      <vt:lpstr>L’année prochaine : Les journées nationale de SMF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Reprise des échanges et conclusion</dc:title>
  <dc:creator>pierre GODART</dc:creator>
  <cp:lastModifiedBy>pierre GODART</cp:lastModifiedBy>
  <cp:revision>95</cp:revision>
  <dcterms:created xsi:type="dcterms:W3CDTF">2020-02-08T21:32:31Z</dcterms:created>
  <dcterms:modified xsi:type="dcterms:W3CDTF">2020-02-11T14:15:26Z</dcterms:modified>
</cp:coreProperties>
</file>