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notesMasterIdLst>
    <p:notesMasterId r:id="rId18"/>
  </p:notesMasterIdLst>
  <p:sldIdLst>
    <p:sldId id="257" r:id="rId2"/>
    <p:sldId id="284" r:id="rId3"/>
    <p:sldId id="272" r:id="rId4"/>
    <p:sldId id="285" r:id="rId5"/>
    <p:sldId id="286" r:id="rId6"/>
    <p:sldId id="287" r:id="rId7"/>
    <p:sldId id="288" r:id="rId8"/>
    <p:sldId id="289" r:id="rId9"/>
    <p:sldId id="290" r:id="rId10"/>
    <p:sldId id="291" r:id="rId11"/>
    <p:sldId id="292" r:id="rId12"/>
    <p:sldId id="293" r:id="rId13"/>
    <p:sldId id="294" r:id="rId14"/>
    <p:sldId id="295" r:id="rId15"/>
    <p:sldId id="296" r:id="rId16"/>
    <p:sldId id="28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03" autoAdjust="0"/>
  </p:normalViewPr>
  <p:slideViewPr>
    <p:cSldViewPr>
      <p:cViewPr varScale="1">
        <p:scale>
          <a:sx n="41" d="100"/>
          <a:sy n="41" d="100"/>
        </p:scale>
        <p:origin x="1184" y="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EF0FE7-4D32-468B-93B9-DE498F7EFFA6}" type="datetimeFigureOut">
              <a:rPr lang="fr-FR" smtClean="0"/>
              <a:pPr/>
              <a:t>03/02/2020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F7D1A-728C-4575-B6B3-0D9CC2510A1F}" type="slidenum">
              <a:rPr lang="fr-FR" smtClean="0"/>
              <a:pPr/>
              <a:t>‹N°›</a:t>
            </a:fld>
            <a:endParaRPr lang="fr-FR"/>
          </a:p>
        </p:txBody>
      </p:sp>
    </p:spTree>
    <p:extLst>
      <p:ext uri="{BB962C8B-B14F-4D97-AF65-F5344CB8AC3E}">
        <p14:creationId xmlns:p14="http://schemas.microsoft.com/office/powerpoint/2010/main" val="3865017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5EF7D1A-728C-4575-B6B3-0D9CC2510A1F}" type="slidenum">
              <a:rPr lang="fr-FR" smtClean="0"/>
              <a:pPr/>
              <a:t>3</a:t>
            </a:fld>
            <a:endParaRPr lang="fr-FR"/>
          </a:p>
        </p:txBody>
      </p:sp>
    </p:spTree>
    <p:extLst>
      <p:ext uri="{BB962C8B-B14F-4D97-AF65-F5344CB8AC3E}">
        <p14:creationId xmlns:p14="http://schemas.microsoft.com/office/powerpoint/2010/main" val="192159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302282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71257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72689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404887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83802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248703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197429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975095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2059855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1960862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2B84DB8-2C88-48CE-95A2-AFD6EC7BC833}" type="datetimeFigureOut">
              <a:rPr lang="fr-FR" smtClean="0"/>
              <a:pPr/>
              <a:t>03/02/2020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3465F9-3B31-4BEC-9A85-79EBCDC74263}" type="slidenum">
              <a:rPr lang="fr-FR" smtClean="0"/>
              <a:pPr/>
              <a:t>‹N°›</a:t>
            </a:fld>
            <a:endParaRPr lang="fr-FR"/>
          </a:p>
        </p:txBody>
      </p:sp>
    </p:spTree>
    <p:extLst>
      <p:ext uri="{BB962C8B-B14F-4D97-AF65-F5344CB8AC3E}">
        <p14:creationId xmlns:p14="http://schemas.microsoft.com/office/powerpoint/2010/main" val="266177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2B84DB8-2C88-48CE-95A2-AFD6EC7BC833}" type="datetimeFigureOut">
              <a:rPr lang="fr-FR" smtClean="0"/>
              <a:pPr/>
              <a:t>03/02/2020</a:t>
            </a:fld>
            <a:endParaRPr lang="fr-FR"/>
          </a:p>
        </p:txBody>
      </p:sp>
      <p:sp>
        <p:nvSpPr>
          <p:cNvPr id="5" name="Espace réservé du pied de pag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3465F9-3B31-4BEC-9A85-79EBCDC74263}" type="slidenum">
              <a:rPr lang="fr-FR" smtClean="0"/>
              <a:pPr/>
              <a:t>‹N°›</a:t>
            </a:fld>
            <a:endParaRPr lang="fr-FR"/>
          </a:p>
        </p:txBody>
      </p:sp>
    </p:spTree>
    <p:extLst>
      <p:ext uri="{BB962C8B-B14F-4D97-AF65-F5344CB8AC3E}">
        <p14:creationId xmlns:p14="http://schemas.microsoft.com/office/powerpoint/2010/main" val="2246824818"/>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ri-mail.ari-accompagnement.fr/owa/redir.aspx?SURL=W1WhMlP7QBoM8Wd-kPoTid6B-gb1dwEaR1zL_q3bR4vcug8YfJrXCGgAdAB0AHAAOgAvAC8AbQBlAHIAaQBkAGUAbgBmAGEAbQBpAGwAeQBwAHIAbwBnAHIAYQBtAG0AZQAuAGMAbwBtAC8A&amp;URL=http://meridenfamilyprogramme.com/" TargetMode="External"/><Relationship Id="rId2" Type="http://schemas.openxmlformats.org/officeDocument/2006/relationships/hyperlink" Target="https://ari-mail.ari-accompagnement.fr/owa/redir.aspx?SURL=uS5sqyIkWZ2F4j8FdlfU_-GoMhZlywtsKKo56SEKdq3cug8YfJrXCGgAdAB0AHAAcwA6AC8ALwB3AHcAdwA.&amp;URL=https://www"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TnJDsrO-2S8" TargetMode="External"/><Relationship Id="rId2" Type="http://schemas.openxmlformats.org/officeDocument/2006/relationships/hyperlink" Target="http://www.gouvernement.fr/delegation-interministerielle-a-l-hebergement-et-a-l-acces-au-logement-dihal"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pascale.estecahandy@developpement-durable.gouv.fr" TargetMode="External"/><Relationship Id="rId4" Type="http://schemas.openxmlformats.org/officeDocument/2006/relationships/hyperlink" Target="http://housingfirstguide.eu/website/?lang=f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115616" y="5085184"/>
            <a:ext cx="6840759" cy="830997"/>
          </a:xfrm>
          <a:prstGeom prst="rect">
            <a:avLst/>
          </a:prstGeom>
          <a:noFill/>
        </p:spPr>
        <p:txBody>
          <a:bodyPr wrap="square" rtlCol="0">
            <a:spAutoFit/>
          </a:bodyPr>
          <a:lstStyle/>
          <a:p>
            <a:pPr algn="ctr"/>
            <a:r>
              <a:rPr lang="fr-FR" sz="4800" b="1" i="1" dirty="0">
                <a:solidFill>
                  <a:schemeClr val="accent2">
                    <a:lumMod val="75000"/>
                  </a:schemeClr>
                </a:solidFill>
              </a:rPr>
              <a:t>Santé mentale France </a:t>
            </a:r>
            <a:endParaRPr lang="fr-FR" sz="4800" dirty="0">
              <a:solidFill>
                <a:schemeClr val="accent2">
                  <a:lumMod val="75000"/>
                </a:schemeClr>
              </a:solidFill>
            </a:endParaRPr>
          </a:p>
        </p:txBody>
      </p:sp>
      <p:pic>
        <p:nvPicPr>
          <p:cNvPr id="6" name="Image 5" descr="logo+bandeau-light.png"/>
          <p:cNvPicPr>
            <a:picLocks noChangeAspect="1"/>
          </p:cNvPicPr>
          <p:nvPr/>
        </p:nvPicPr>
        <p:blipFill>
          <a:blip r:embed="rId2" cstate="print"/>
          <a:stretch>
            <a:fillRect/>
          </a:stretch>
        </p:blipFill>
        <p:spPr>
          <a:xfrm>
            <a:off x="2771800" y="404664"/>
            <a:ext cx="3359506" cy="3389049"/>
          </a:xfrm>
          <a:prstGeom prst="rect">
            <a:avLst/>
          </a:prstGeom>
        </p:spPr>
      </p:pic>
      <p:sp>
        <p:nvSpPr>
          <p:cNvPr id="7" name="ZoneTexte 6"/>
          <p:cNvSpPr txBox="1"/>
          <p:nvPr/>
        </p:nvSpPr>
        <p:spPr>
          <a:xfrm>
            <a:off x="2051720" y="4447981"/>
            <a:ext cx="5452262" cy="646331"/>
          </a:xfrm>
          <a:prstGeom prst="rect">
            <a:avLst/>
          </a:prstGeom>
          <a:noFill/>
        </p:spPr>
        <p:txBody>
          <a:bodyPr wrap="none" rtlCol="0">
            <a:spAutoFit/>
          </a:bodyPr>
          <a:lstStyle/>
          <a:p>
            <a:r>
              <a:rPr lang="fr-FR" b="1" i="1" dirty="0"/>
              <a:t>Léa </a:t>
            </a:r>
            <a:r>
              <a:rPr lang="fr-FR" b="1" i="1" dirty="0" err="1"/>
              <a:t>Garaud</a:t>
            </a:r>
            <a:r>
              <a:rPr lang="fr-FR" b="1" i="1" dirty="0"/>
              <a:t> – Angélique Van </a:t>
            </a:r>
            <a:r>
              <a:rPr lang="fr-FR" b="1" i="1" dirty="0" err="1"/>
              <a:t>Paemelen</a:t>
            </a:r>
            <a:r>
              <a:rPr lang="fr-FR" b="1" i="1" dirty="0"/>
              <a:t>- Philippe Vallet  </a:t>
            </a:r>
          </a:p>
          <a:p>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PLAIDOYER</a:t>
            </a:r>
          </a:p>
        </p:txBody>
      </p:sp>
      <p:sp>
        <p:nvSpPr>
          <p:cNvPr id="3" name="Espace réservé du contenu 2"/>
          <p:cNvSpPr>
            <a:spLocks noGrp="1"/>
          </p:cNvSpPr>
          <p:nvPr>
            <p:ph idx="1"/>
          </p:nvPr>
        </p:nvSpPr>
        <p:spPr/>
        <p:txBody>
          <a:bodyPr>
            <a:normAutofit/>
          </a:bodyPr>
          <a:lstStyle/>
          <a:p>
            <a:pPr marL="0" indent="0">
              <a:buNone/>
            </a:pPr>
            <a:r>
              <a:rPr lang="fr-FR" sz="2400" i="1" dirty="0"/>
              <a:t>« Savoir communiquer avec les autres afin d’obtenir ce dont j’ai besoin et que je mérite d’obtenir pour aller bien »</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120902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4">
                    <a:lumMod val="60000"/>
                    <a:lumOff val="40000"/>
                  </a:schemeClr>
                </a:solidFill>
              </a:rPr>
              <a:t>EMPOWERMENT</a:t>
            </a:r>
          </a:p>
        </p:txBody>
      </p:sp>
      <p:sp>
        <p:nvSpPr>
          <p:cNvPr id="3" name="Espace réservé du contenu 2"/>
          <p:cNvSpPr>
            <a:spLocks noGrp="1"/>
          </p:cNvSpPr>
          <p:nvPr>
            <p:ph idx="1"/>
          </p:nvPr>
        </p:nvSpPr>
        <p:spPr/>
        <p:txBody>
          <a:bodyPr>
            <a:normAutofit/>
          </a:bodyPr>
          <a:lstStyle/>
          <a:p>
            <a:pPr marL="0" indent="0">
              <a:buNone/>
            </a:pPr>
            <a:r>
              <a:rPr lang="fr-FR" sz="2400" i="1" dirty="0"/>
              <a:t>« Éducation, apprendre tout ce que l’on peut et se former pour prendre les bonnes décisions » </a:t>
            </a:r>
          </a:p>
          <a:p>
            <a:pPr marL="0" indent="0">
              <a:buNone/>
            </a:pPr>
            <a:endParaRPr lang="fr-FR" sz="2400" i="1" dirty="0"/>
          </a:p>
          <a:p>
            <a:pPr marL="0" indent="0" algn="just">
              <a:buNone/>
            </a:pPr>
            <a:r>
              <a:rPr lang="fr-FR" sz="2400" dirty="0"/>
              <a:t>Processus par lequel une personne ou une collectivité se libère d’un état de sujétion, acquière la capacité d’user de la plénitude de ses droits, s’affranchit d’une dépendance d’ordre social, moral ou intellectuel. </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427426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RESPONSABILITE</a:t>
            </a:r>
          </a:p>
        </p:txBody>
      </p:sp>
      <p:sp>
        <p:nvSpPr>
          <p:cNvPr id="3" name="Espace réservé du contenu 2"/>
          <p:cNvSpPr>
            <a:spLocks noGrp="1"/>
          </p:cNvSpPr>
          <p:nvPr>
            <p:ph idx="1"/>
          </p:nvPr>
        </p:nvSpPr>
        <p:spPr/>
        <p:txBody>
          <a:bodyPr>
            <a:normAutofit/>
          </a:bodyPr>
          <a:lstStyle/>
          <a:p>
            <a:pPr marL="0" indent="0">
              <a:buNone/>
            </a:pPr>
            <a:r>
              <a:rPr lang="fr-FR" sz="2400" i="1" dirty="0"/>
              <a:t>« Je suis responsable avec l’aide des autres, d’agir et de faire ce qui est nécessaire pour aller bien. »</a:t>
            </a:r>
          </a:p>
          <a:p>
            <a:pPr marL="0" indent="0">
              <a:buNone/>
            </a:pPr>
            <a:endParaRPr lang="fr-FR" sz="2400" i="1" dirty="0"/>
          </a:p>
          <a:p>
            <a:pPr marL="0" indent="0">
              <a:buNone/>
            </a:pPr>
            <a:r>
              <a:rPr lang="fr-FR" sz="2400" dirty="0"/>
              <a:t>Obligation faite à une personne de répondre de ses actes du fait du rôle, des charges qu’elle doit assumer et de supporter les conséquences. </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2669769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2770" y="43128"/>
            <a:ext cx="7886700" cy="1325563"/>
          </a:xfrm>
        </p:spPr>
        <p:txBody>
          <a:bodyPr>
            <a:normAutofit/>
          </a:bodyPr>
          <a:lstStyle/>
          <a:p>
            <a:r>
              <a:rPr lang="fr-FR" b="1" dirty="0">
                <a:solidFill>
                  <a:schemeClr val="accent2">
                    <a:lumMod val="75000"/>
                  </a:schemeClr>
                </a:solidFill>
              </a:rPr>
              <a:t>Des exemples concrets ( liste non exhaustives et à étayer au gré de nos imaginations !)</a:t>
            </a:r>
          </a:p>
        </p:txBody>
      </p:sp>
      <p:sp>
        <p:nvSpPr>
          <p:cNvPr id="3" name="Espace réservé du contenu 2"/>
          <p:cNvSpPr>
            <a:spLocks noGrp="1"/>
          </p:cNvSpPr>
          <p:nvPr>
            <p:ph idx="1"/>
          </p:nvPr>
        </p:nvSpPr>
        <p:spPr>
          <a:xfrm>
            <a:off x="482279" y="1165217"/>
            <a:ext cx="8229600" cy="4525963"/>
          </a:xfrm>
        </p:spPr>
        <p:txBody>
          <a:bodyPr>
            <a:normAutofit fontScale="25000" lnSpcReduction="20000"/>
          </a:bodyPr>
          <a:lstStyle/>
          <a:p>
            <a:pPr marL="0" indent="0">
              <a:buNone/>
            </a:pPr>
            <a:endParaRPr lang="fr-FR" sz="8000" b="1" dirty="0"/>
          </a:p>
          <a:p>
            <a:pPr marL="0" indent="0">
              <a:buNone/>
            </a:pPr>
            <a:r>
              <a:rPr lang="fr-FR" sz="8000" b="1" dirty="0"/>
              <a:t>Principes d’une pratique axée sur le rétablissement</a:t>
            </a:r>
          </a:p>
          <a:p>
            <a:pPr>
              <a:buFont typeface="Wingdings" panose="05000000000000000000" pitchFamily="2" charset="2"/>
              <a:buChar char="v"/>
            </a:pPr>
            <a:r>
              <a:rPr lang="fr-FR" sz="8000" dirty="0"/>
              <a:t> Écouter activement.</a:t>
            </a:r>
          </a:p>
          <a:p>
            <a:pPr>
              <a:buFont typeface="Wingdings" panose="05000000000000000000" pitchFamily="2" charset="2"/>
              <a:buChar char="v"/>
            </a:pPr>
            <a:r>
              <a:rPr lang="fr-FR" sz="8000" dirty="0"/>
              <a:t> Aider la personne à préciser ses objectifs personnels (différents de ceux qui ont été identifiés par les professionnels).</a:t>
            </a:r>
          </a:p>
          <a:p>
            <a:pPr>
              <a:buFont typeface="Wingdings" panose="05000000000000000000" pitchFamily="2" charset="2"/>
              <a:buChar char="v"/>
            </a:pPr>
            <a:r>
              <a:rPr lang="fr-FR" sz="8000" dirty="0"/>
              <a:t> Montrer que l’on croit en les forces de la personne.</a:t>
            </a:r>
          </a:p>
          <a:p>
            <a:pPr>
              <a:buFont typeface="Wingdings" panose="05000000000000000000" pitchFamily="2" charset="2"/>
              <a:buChar char="v"/>
            </a:pPr>
            <a:r>
              <a:rPr lang="fr-FR" sz="8000" dirty="0"/>
              <a:t> Donner des exemples inspirant l’espoir. </a:t>
            </a:r>
          </a:p>
          <a:p>
            <a:pPr>
              <a:buFont typeface="Wingdings" panose="05000000000000000000" pitchFamily="2" charset="2"/>
              <a:buChar char="v"/>
            </a:pPr>
            <a:r>
              <a:rPr lang="fr-FR" sz="8000" dirty="0"/>
              <a:t> Être attentif aux objectifs qui sortent la personne de son rôle de malade.</a:t>
            </a:r>
          </a:p>
          <a:p>
            <a:pPr>
              <a:buFont typeface="Wingdings" panose="05000000000000000000" pitchFamily="2" charset="2"/>
              <a:buChar char="v"/>
            </a:pPr>
            <a:r>
              <a:rPr lang="fr-FR" sz="8000" dirty="0"/>
              <a:t> Recenser les ressources autres qu’en santé mentale (amis, contacts, organisations, etc.)</a:t>
            </a:r>
          </a:p>
          <a:p>
            <a:pPr>
              <a:buFont typeface="Wingdings" panose="05000000000000000000" pitchFamily="2" charset="2"/>
              <a:buChar char="v"/>
            </a:pPr>
            <a:r>
              <a:rPr lang="fr-FR" sz="8000" dirty="0"/>
              <a:t> Renforcer les stratégies d’adaptation existantes.</a:t>
            </a:r>
          </a:p>
          <a:p>
            <a:pPr>
              <a:buFont typeface="Wingdings" panose="05000000000000000000" pitchFamily="2" charset="2"/>
              <a:buChar char="v"/>
            </a:pPr>
            <a:r>
              <a:rPr lang="fr-FR" sz="8000" dirty="0"/>
              <a:t> Favoriser les interventions thérapeutiques choisies par la personne.</a:t>
            </a:r>
          </a:p>
          <a:p>
            <a:pPr>
              <a:buFont typeface="Wingdings" panose="05000000000000000000" pitchFamily="2" charset="2"/>
              <a:buChar char="v"/>
            </a:pPr>
            <a:r>
              <a:rPr lang="fr-FR" sz="8000" dirty="0"/>
              <a:t> Avoir une attitude respectueuse et travailler d’égal à égal (collaboration active)</a:t>
            </a:r>
          </a:p>
          <a:p>
            <a:pPr>
              <a:buFont typeface="Wingdings" panose="05000000000000000000" pitchFamily="2" charset="2"/>
              <a:buChar char="v"/>
            </a:pPr>
            <a:r>
              <a:rPr lang="fr-FR" sz="8000" dirty="0"/>
              <a:t> Malgré un avenir incertain et le risque de revers, appuyer les objectifs autodéterminés, garder l’espoir et avoir des attentes positives</a:t>
            </a:r>
          </a:p>
          <a:p>
            <a:pPr>
              <a:buFont typeface="Wingdings" panose="05000000000000000000" pitchFamily="2" charset="2"/>
              <a:buChar char="v"/>
            </a:pPr>
            <a:endParaRPr lang="fr-FR" sz="7200" dirty="0"/>
          </a:p>
          <a:p>
            <a:pPr marL="0" indent="0">
              <a:buNone/>
            </a:pPr>
            <a:r>
              <a:rPr lang="fr-FR" dirty="0"/>
              <a:t>                                                              </a:t>
            </a:r>
            <a:r>
              <a:rPr lang="en-US" sz="4000" dirty="0"/>
              <a:t>Boardman, J., et Slade, M. (2008). </a:t>
            </a:r>
            <a:r>
              <a:rPr lang="en-US" sz="4000" i="1" dirty="0"/>
              <a:t>Making Recovery a Reality</a:t>
            </a:r>
            <a:r>
              <a:rPr lang="en-US" sz="4000" dirty="0"/>
              <a:t>. Sainsbury Centre for Mental   Health. </a:t>
            </a:r>
            <a:r>
              <a:rPr lang="en-US" sz="4000" dirty="0">
                <a:hlinkClick r:id="rId2"/>
              </a:rPr>
              <a:t>https://www</a:t>
            </a:r>
            <a:r>
              <a:rPr lang="en-US" sz="4000" dirty="0"/>
              <a:t>. </a:t>
            </a:r>
            <a:r>
              <a:rPr lang="en-US" sz="4000" dirty="0">
                <a:hlinkClick r:id="rId3"/>
              </a:rPr>
              <a:t>meridenfamilyprogramme.com/</a:t>
            </a:r>
            <a:r>
              <a:rPr lang="en-US" sz="4000" dirty="0"/>
              <a:t> download/recovery/tools-for- recovery/</a:t>
            </a:r>
            <a:r>
              <a:rPr lang="en-US" sz="4000" dirty="0" err="1"/>
              <a:t>Making_recovery_a</a:t>
            </a:r>
            <a:r>
              <a:rPr lang="en-US" sz="4000" dirty="0"/>
              <a:t>_ reality_policy_paper.pdf</a:t>
            </a:r>
          </a:p>
          <a:p>
            <a:pPr marL="0" indent="0">
              <a:buNone/>
            </a:pPr>
            <a:br>
              <a:rPr lang="en-US" dirty="0"/>
            </a:br>
            <a:br>
              <a:rPr lang="fr-FR" dirty="0"/>
            </a:br>
            <a:endParaRPr lang="fr-FR" dirty="0"/>
          </a:p>
        </p:txBody>
      </p:sp>
      <p:pic>
        <p:nvPicPr>
          <p:cNvPr id="4" name="Image 3" descr="logo+bandeau-light.png"/>
          <p:cNvPicPr>
            <a:picLocks noChangeAspect="1"/>
          </p:cNvPicPr>
          <p:nvPr/>
        </p:nvPicPr>
        <p:blipFill>
          <a:blip r:embed="rId4" cstate="print"/>
          <a:stretch>
            <a:fillRect/>
          </a:stretch>
        </p:blipFill>
        <p:spPr>
          <a:xfrm>
            <a:off x="-79469" y="5724625"/>
            <a:ext cx="1123495" cy="1133375"/>
          </a:xfrm>
          <a:prstGeom prst="rect">
            <a:avLst/>
          </a:prstGeom>
        </p:spPr>
      </p:pic>
    </p:spTree>
    <p:extLst>
      <p:ext uri="{BB962C8B-B14F-4D97-AF65-F5344CB8AC3E}">
        <p14:creationId xmlns:p14="http://schemas.microsoft.com/office/powerpoint/2010/main" val="334620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2">
                    <a:lumMod val="75000"/>
                  </a:schemeClr>
                </a:solidFill>
              </a:rPr>
              <a:t>Une boite à outils</a:t>
            </a:r>
          </a:p>
        </p:txBody>
      </p:sp>
      <p:sp>
        <p:nvSpPr>
          <p:cNvPr id="3" name="Espace réservé du contenu 2"/>
          <p:cNvSpPr>
            <a:spLocks noGrp="1"/>
          </p:cNvSpPr>
          <p:nvPr>
            <p:ph idx="1"/>
          </p:nvPr>
        </p:nvSpPr>
        <p:spPr/>
        <p:txBody>
          <a:bodyPr>
            <a:normAutofit/>
          </a:bodyPr>
          <a:lstStyle/>
          <a:p>
            <a:r>
              <a:rPr lang="fr-FR" sz="2400" dirty="0"/>
              <a:t>WRAP</a:t>
            </a:r>
          </a:p>
          <a:p>
            <a:r>
              <a:rPr lang="fr-FR" sz="2400" dirty="0"/>
              <a:t>Plan de rétablissement</a:t>
            </a:r>
          </a:p>
          <a:p>
            <a:r>
              <a:rPr lang="fr-FR" sz="2400" dirty="0"/>
              <a:t>Plan de crise</a:t>
            </a:r>
          </a:p>
          <a:p>
            <a:r>
              <a:rPr lang="fr-FR" sz="2400" dirty="0"/>
              <a:t>la multi référence</a:t>
            </a:r>
          </a:p>
          <a:p>
            <a:r>
              <a:rPr lang="fr-FR" sz="2400" dirty="0"/>
              <a:t>Les directives anticipées incitatives en psychiatrie</a:t>
            </a:r>
          </a:p>
          <a:p>
            <a:r>
              <a:rPr lang="fr-FR" sz="2400" dirty="0"/>
              <a:t>Etc.</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3157000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chemeClr val="accent2">
                    <a:lumMod val="75000"/>
                  </a:schemeClr>
                </a:solidFill>
              </a:rPr>
              <a:t>Une transformation silencieuse</a:t>
            </a:r>
          </a:p>
        </p:txBody>
      </p:sp>
      <p:sp>
        <p:nvSpPr>
          <p:cNvPr id="3" name="Espace réservé du contenu 2"/>
          <p:cNvSpPr>
            <a:spLocks noGrp="1"/>
          </p:cNvSpPr>
          <p:nvPr>
            <p:ph idx="1"/>
          </p:nvPr>
        </p:nvSpPr>
        <p:spPr/>
        <p:txBody>
          <a:bodyPr>
            <a:normAutofit/>
          </a:bodyPr>
          <a:lstStyle/>
          <a:p>
            <a:pPr marL="0" indent="0" algn="just">
              <a:buNone/>
            </a:pPr>
            <a:r>
              <a:rPr lang="fr-FR" sz="2400" dirty="0"/>
              <a:t>« C’est par déplacements souterrains, se tramant parfois à l’insu de la personne, qu’une réorientation s’amorce ; c’est à la suite d’essai-erreurs, de rechutes parfois nombreuses, d’expériences de répétitions ou de vacuité, que la « puissance de la différence » va se manifester. Le rétablissement expérientiel procède d’une accumulation d’expériences et de petites victoires. »</a:t>
            </a:r>
          </a:p>
          <a:p>
            <a:pPr marL="0" indent="0" algn="just">
              <a:buNone/>
            </a:pPr>
            <a:r>
              <a:rPr lang="fr-FR" sz="2400" dirty="0"/>
              <a:t>Les professionnels ne sont pas les acteurs, ils accompagnent les acteurs …</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2295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274638"/>
            <a:ext cx="7886700" cy="1325563"/>
          </a:xfrm>
        </p:spPr>
        <p:txBody>
          <a:bodyPr>
            <a:normAutofit/>
          </a:bodyPr>
          <a:lstStyle/>
          <a:p>
            <a:r>
              <a:rPr lang="fr-FR" b="1" i="1" dirty="0">
                <a:solidFill>
                  <a:schemeClr val="accent2"/>
                </a:solidFill>
              </a:rPr>
              <a:t>Merci</a:t>
            </a:r>
          </a:p>
        </p:txBody>
      </p:sp>
      <p:sp>
        <p:nvSpPr>
          <p:cNvPr id="3" name="Espace réservé du contenu 2"/>
          <p:cNvSpPr>
            <a:spLocks noGrp="1"/>
          </p:cNvSpPr>
          <p:nvPr>
            <p:ph idx="1"/>
          </p:nvPr>
        </p:nvSpPr>
        <p:spPr>
          <a:xfrm>
            <a:off x="628650" y="1438276"/>
            <a:ext cx="7886700" cy="4351338"/>
          </a:xfrm>
        </p:spPr>
        <p:txBody>
          <a:bodyPr>
            <a:normAutofit fontScale="92500" lnSpcReduction="20000"/>
          </a:bodyPr>
          <a:lstStyle/>
          <a:p>
            <a:pPr marL="0" indent="0">
              <a:buNone/>
            </a:pPr>
            <a:r>
              <a:rPr lang="fr-FR" b="1" dirty="0"/>
              <a:t>Plus d’infos:</a:t>
            </a:r>
          </a:p>
          <a:p>
            <a:r>
              <a:rPr lang="fr-FR" dirty="0"/>
              <a:t>Site de la DIHAL</a:t>
            </a:r>
          </a:p>
          <a:p>
            <a:r>
              <a:rPr lang="fr-FR" u="sng" dirty="0">
                <a:hlinkClick r:id="rId2"/>
              </a:rPr>
              <a:t>http://www.gouvernement.fr/delegation-interministerielle-a-l-hebergement-et-a-l-acces-au-logement-dihal</a:t>
            </a:r>
            <a:endParaRPr lang="fr-FR" dirty="0"/>
          </a:p>
          <a:p>
            <a:r>
              <a:rPr lang="fr-FR" dirty="0"/>
              <a:t>Les vidéos</a:t>
            </a:r>
          </a:p>
          <a:p>
            <a:r>
              <a:rPr lang="fr-FR" u="sng" dirty="0">
                <a:hlinkClick r:id="rId3"/>
              </a:rPr>
              <a:t>https://www.youtube.com/watch?v=TnJDsrO-2S8</a:t>
            </a:r>
            <a:endParaRPr lang="fr-FR" dirty="0"/>
          </a:p>
          <a:p>
            <a:r>
              <a:rPr lang="fr-FR" dirty="0"/>
              <a:t>Guide « </a:t>
            </a:r>
            <a:r>
              <a:rPr lang="fr-FR" dirty="0" err="1"/>
              <a:t>Housing</a:t>
            </a:r>
            <a:r>
              <a:rPr lang="fr-FR" dirty="0"/>
              <a:t> first Europe »</a:t>
            </a:r>
          </a:p>
          <a:p>
            <a:r>
              <a:rPr lang="fr-FR" u="sng" dirty="0">
                <a:hlinkClick r:id="rId4"/>
              </a:rPr>
              <a:t>http://housingfirstguide.eu/website/?lang=fr</a:t>
            </a:r>
            <a:endParaRPr lang="fr-FR" dirty="0"/>
          </a:p>
          <a:p>
            <a:r>
              <a:rPr lang="fr-FR" dirty="0"/>
              <a:t>Dr Pascale </a:t>
            </a:r>
            <a:r>
              <a:rPr lang="fr-FR" dirty="0" err="1"/>
              <a:t>Estecahandy</a:t>
            </a:r>
            <a:r>
              <a:rPr lang="fr-FR" dirty="0"/>
              <a:t> (coordinatrice nationale Un Chez Soi D’Abord – DIHAL)</a:t>
            </a:r>
          </a:p>
          <a:p>
            <a:r>
              <a:rPr lang="fr-FR" u="sng" dirty="0">
                <a:hlinkClick r:id="rId5"/>
              </a:rPr>
              <a:t>pascale.estecahandy@developpement-durable.gouv.fr</a:t>
            </a:r>
            <a:endParaRPr lang="fr-FR" dirty="0"/>
          </a:p>
          <a:p>
            <a:pPr marL="0" indent="0">
              <a:buNone/>
            </a:pPr>
            <a:r>
              <a:rPr lang="fr-FR" sz="2000" dirty="0"/>
              <a:t>Léa </a:t>
            </a:r>
            <a:r>
              <a:rPr lang="fr-FR" sz="2000" dirty="0" err="1"/>
              <a:t>Garaud</a:t>
            </a:r>
            <a:endParaRPr lang="fr-FR" sz="2000" dirty="0"/>
          </a:p>
          <a:p>
            <a:pPr marL="0" indent="0">
              <a:buNone/>
            </a:pPr>
            <a:r>
              <a:rPr lang="fr-FR" sz="2000" dirty="0"/>
              <a:t>Angélique Van </a:t>
            </a:r>
            <a:r>
              <a:rPr lang="fr-FR" sz="2000" dirty="0" err="1"/>
              <a:t>Paemelen</a:t>
            </a:r>
            <a:endParaRPr lang="fr-FR" sz="2000" dirty="0"/>
          </a:p>
          <a:p>
            <a:pPr marL="0" indent="0">
              <a:buNone/>
            </a:pPr>
            <a:r>
              <a:rPr lang="fr-FR" sz="2000" dirty="0"/>
              <a:t>Philippe Vallet  </a:t>
            </a:r>
          </a:p>
          <a:p>
            <a:pPr marL="0" indent="0">
              <a:buNone/>
            </a:pPr>
            <a:r>
              <a:rPr lang="fr-FR" sz="2000" dirty="0"/>
              <a:t>equipe@ucsdbx.fr</a:t>
            </a:r>
          </a:p>
        </p:txBody>
      </p:sp>
      <p:sp>
        <p:nvSpPr>
          <p:cNvPr id="4" name="ZoneTexte 3"/>
          <p:cNvSpPr txBox="1"/>
          <p:nvPr/>
        </p:nvSpPr>
        <p:spPr>
          <a:xfrm>
            <a:off x="1219200" y="5537200"/>
            <a:ext cx="184666" cy="369332"/>
          </a:xfrm>
          <a:prstGeom prst="rect">
            <a:avLst/>
          </a:prstGeom>
          <a:noFill/>
        </p:spPr>
        <p:txBody>
          <a:bodyPr wrap="none" rtlCol="0">
            <a:spAutoFit/>
          </a:bodyPr>
          <a:lstStyle/>
          <a:p>
            <a:endParaRPr lang="fr-FR" dirty="0"/>
          </a:p>
        </p:txBody>
      </p:sp>
      <p:pic>
        <p:nvPicPr>
          <p:cNvPr id="5" name="Image 4" descr="logo+bandeau-light.png"/>
          <p:cNvPicPr>
            <a:picLocks noChangeAspect="1"/>
          </p:cNvPicPr>
          <p:nvPr/>
        </p:nvPicPr>
        <p:blipFill>
          <a:blip r:embed="rId6" cstate="print"/>
          <a:stretch>
            <a:fillRect/>
          </a:stretch>
        </p:blipFill>
        <p:spPr>
          <a:xfrm>
            <a:off x="280371" y="5768937"/>
            <a:ext cx="1123495" cy="1133375"/>
          </a:xfrm>
          <a:prstGeom prst="rect">
            <a:avLst/>
          </a:prstGeom>
        </p:spPr>
      </p:pic>
    </p:spTree>
    <p:extLst>
      <p:ext uri="{BB962C8B-B14F-4D97-AF65-F5344CB8AC3E}">
        <p14:creationId xmlns:p14="http://schemas.microsoft.com/office/powerpoint/2010/main" val="1494780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143000"/>
          </a:xfrm>
        </p:spPr>
        <p:txBody>
          <a:bodyPr>
            <a:normAutofit/>
          </a:bodyPr>
          <a:lstStyle/>
          <a:p>
            <a:r>
              <a:rPr lang="fr-FR" sz="3600" b="1" dirty="0">
                <a:solidFill>
                  <a:schemeClr val="accent2"/>
                </a:solidFill>
              </a:rPr>
              <a:t>Le rétablissement au cœur du projet</a:t>
            </a:r>
            <a:br>
              <a:rPr lang="fr-FR" b="1" dirty="0">
                <a:solidFill>
                  <a:schemeClr val="accent2"/>
                </a:solidFill>
              </a:rPr>
            </a:br>
            <a:endParaRPr lang="fr-FR" b="1" dirty="0">
              <a:solidFill>
                <a:schemeClr val="accent2"/>
              </a:solidFill>
            </a:endParaRPr>
          </a:p>
        </p:txBody>
      </p:sp>
      <p:sp>
        <p:nvSpPr>
          <p:cNvPr id="3" name="Espace réservé du contenu 2"/>
          <p:cNvSpPr>
            <a:spLocks noGrp="1"/>
          </p:cNvSpPr>
          <p:nvPr>
            <p:ph idx="1"/>
          </p:nvPr>
        </p:nvSpPr>
        <p:spPr>
          <a:xfrm>
            <a:off x="539552" y="1476037"/>
            <a:ext cx="8229600" cy="4525963"/>
          </a:xfrm>
        </p:spPr>
        <p:txBody>
          <a:bodyPr>
            <a:normAutofit/>
          </a:bodyPr>
          <a:lstStyle/>
          <a:p>
            <a:pPr>
              <a:buFont typeface="Wingdings" panose="05000000000000000000" pitchFamily="2" charset="2"/>
              <a:buChar char="v"/>
            </a:pPr>
            <a:r>
              <a:rPr lang="fr-FR" sz="2400" dirty="0"/>
              <a:t> Favoriser celui des personnes accompagnées</a:t>
            </a:r>
          </a:p>
          <a:p>
            <a:pPr>
              <a:buFont typeface="Wingdings" panose="05000000000000000000" pitchFamily="2" charset="2"/>
              <a:buChar char="v"/>
            </a:pPr>
            <a:r>
              <a:rPr lang="fr-FR" sz="2400" dirty="0"/>
              <a:t> L’éprouver en équipe</a:t>
            </a:r>
          </a:p>
          <a:p>
            <a:pPr marL="0" indent="0">
              <a:buNone/>
            </a:pPr>
            <a:endParaRPr lang="fr-FR" sz="2400" dirty="0"/>
          </a:p>
          <a:p>
            <a:pPr marL="0" indent="0">
              <a:buNone/>
            </a:pPr>
            <a:r>
              <a:rPr lang="fr-FR" sz="2400" dirty="0"/>
              <a:t>Notre définition partagée : une transformation possible de soi en dépit de la persistance de limitations qui implique de se décaler d’un idéal normalisant.</a:t>
            </a:r>
          </a:p>
        </p:txBody>
      </p:sp>
      <p:pic>
        <p:nvPicPr>
          <p:cNvPr id="4" name="Image 3" descr="logo+bandeau-light.png"/>
          <p:cNvPicPr>
            <a:picLocks noChangeAspect="1"/>
          </p:cNvPicPr>
          <p:nvPr/>
        </p:nvPicPr>
        <p:blipFill>
          <a:blip r:embed="rId2" cstate="print"/>
          <a:stretch>
            <a:fillRect/>
          </a:stretch>
        </p:blipFill>
        <p:spPr>
          <a:xfrm>
            <a:off x="352652" y="5301208"/>
            <a:ext cx="1123495" cy="1133375"/>
          </a:xfrm>
          <a:prstGeom prst="rect">
            <a:avLst/>
          </a:prstGeom>
        </p:spPr>
      </p:pic>
    </p:spTree>
    <p:extLst>
      <p:ext uri="{BB962C8B-B14F-4D97-AF65-F5344CB8AC3E}">
        <p14:creationId xmlns:p14="http://schemas.microsoft.com/office/powerpoint/2010/main" val="737571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UCSDBX.jpg"/>
          <p:cNvPicPr>
            <a:picLocks noChangeAspect="1"/>
          </p:cNvPicPr>
          <p:nvPr/>
        </p:nvPicPr>
        <p:blipFill>
          <a:blip r:embed="rId3" cstate="print"/>
          <a:stretch>
            <a:fillRect/>
          </a:stretch>
        </p:blipFill>
        <p:spPr>
          <a:xfrm>
            <a:off x="251521" y="5401225"/>
            <a:ext cx="1008112" cy="1186014"/>
          </a:xfrm>
          <a:prstGeom prst="rect">
            <a:avLst/>
          </a:prstGeom>
        </p:spPr>
      </p:pic>
      <p:pic>
        <p:nvPicPr>
          <p:cNvPr id="3074" name="Picture 2"/>
          <p:cNvPicPr>
            <a:picLocks noChangeAspect="1" noChangeArrowheads="1"/>
          </p:cNvPicPr>
          <p:nvPr/>
        </p:nvPicPr>
        <p:blipFill>
          <a:blip r:embed="rId4" cstate="print"/>
          <a:srcRect/>
          <a:stretch>
            <a:fillRect/>
          </a:stretch>
        </p:blipFill>
        <p:spPr bwMode="auto">
          <a:xfrm>
            <a:off x="107504" y="188640"/>
            <a:ext cx="3112656" cy="4797152"/>
          </a:xfrm>
          <a:prstGeom prst="rect">
            <a:avLst/>
          </a:prstGeom>
          <a:noFill/>
          <a:ln w="9525">
            <a:noFill/>
            <a:miter lim="800000"/>
            <a:headEnd/>
            <a:tailEnd/>
          </a:ln>
        </p:spPr>
      </p:pic>
      <p:pic>
        <p:nvPicPr>
          <p:cNvPr id="3075" name="Picture 3"/>
          <p:cNvPicPr>
            <a:picLocks noChangeAspect="1" noChangeArrowheads="1"/>
          </p:cNvPicPr>
          <p:nvPr/>
        </p:nvPicPr>
        <p:blipFill>
          <a:blip r:embed="rId5" cstate="print"/>
          <a:srcRect/>
          <a:stretch>
            <a:fillRect/>
          </a:stretch>
        </p:blipFill>
        <p:spPr bwMode="auto">
          <a:xfrm>
            <a:off x="3203848" y="1700808"/>
            <a:ext cx="5450268" cy="2592288"/>
          </a:xfrm>
          <a:prstGeom prst="rect">
            <a:avLst/>
          </a:prstGeom>
          <a:noFill/>
          <a:ln w="9525">
            <a:noFill/>
            <a:miter lim="800000"/>
            <a:headEnd/>
            <a:tailEnd/>
          </a:ln>
        </p:spPr>
      </p:pic>
      <p:pic>
        <p:nvPicPr>
          <p:cNvPr id="1026" name="Picture 2"/>
          <p:cNvPicPr>
            <a:picLocks noChangeAspect="1" noChangeArrowheads="1"/>
          </p:cNvPicPr>
          <p:nvPr/>
        </p:nvPicPr>
        <p:blipFill>
          <a:blip r:embed="rId6" cstate="print"/>
          <a:srcRect/>
          <a:stretch>
            <a:fillRect/>
          </a:stretch>
        </p:blipFill>
        <p:spPr bwMode="auto">
          <a:xfrm>
            <a:off x="3923928" y="1556792"/>
            <a:ext cx="3153147" cy="1252866"/>
          </a:xfrm>
          <a:prstGeom prst="rect">
            <a:avLst/>
          </a:prstGeom>
          <a:noFill/>
          <a:ln w="9525">
            <a:noFill/>
            <a:miter lim="800000"/>
            <a:headEnd/>
            <a:tailEnd/>
          </a:ln>
        </p:spPr>
      </p:pic>
      <p:sp>
        <p:nvSpPr>
          <p:cNvPr id="10" name="Rectangle 9"/>
          <p:cNvSpPr/>
          <p:nvPr/>
        </p:nvSpPr>
        <p:spPr>
          <a:xfrm>
            <a:off x="2793942" y="4850348"/>
            <a:ext cx="6270079" cy="584775"/>
          </a:xfrm>
          <a:prstGeom prst="rect">
            <a:avLst/>
          </a:prstGeom>
        </p:spPr>
        <p:txBody>
          <a:bodyPr wrap="square">
            <a:spAutoFit/>
          </a:bodyPr>
          <a:lstStyle/>
          <a:p>
            <a:pPr lvl="0"/>
            <a:r>
              <a:rPr lang="fr-FR" sz="3200" b="1" dirty="0"/>
              <a:t>Logement d’abord, </a:t>
            </a:r>
            <a:r>
              <a:rPr lang="fr-FR" sz="3200" b="1" dirty="0" err="1"/>
              <a:t>Housing</a:t>
            </a:r>
            <a:r>
              <a:rPr lang="fr-FR" sz="3200" b="1" dirty="0"/>
              <a:t> First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7557"/>
            <a:ext cx="8229600" cy="1143000"/>
          </a:xfrm>
        </p:spPr>
        <p:txBody>
          <a:bodyPr>
            <a:normAutofit fontScale="90000"/>
          </a:bodyPr>
          <a:lstStyle/>
          <a:p>
            <a:pPr algn="l"/>
            <a:br>
              <a:rPr lang="fr-FR" sz="2700" b="1" dirty="0">
                <a:solidFill>
                  <a:schemeClr val="accent2"/>
                </a:solidFill>
              </a:rPr>
            </a:br>
            <a:r>
              <a:rPr lang="fr-FR" sz="2700" b="1" dirty="0">
                <a:solidFill>
                  <a:schemeClr val="accent2"/>
                </a:solidFill>
              </a:rPr>
              <a:t>Pas d’évaluation </a:t>
            </a:r>
            <a:r>
              <a:rPr lang="fr-FR" sz="2700" b="1" i="1" dirty="0">
                <a:solidFill>
                  <a:schemeClr val="accent2"/>
                </a:solidFill>
              </a:rPr>
              <a:t>a priori</a:t>
            </a:r>
            <a:r>
              <a:rPr lang="fr-FR" sz="2700" b="1" dirty="0">
                <a:solidFill>
                  <a:schemeClr val="accent2"/>
                </a:solidFill>
              </a:rPr>
              <a:t> </a:t>
            </a:r>
            <a:r>
              <a:rPr lang="fr-FR" sz="2700" dirty="0">
                <a:solidFill>
                  <a:schemeClr val="accent2"/>
                </a:solidFill>
              </a:rPr>
              <a:t>de la capacité de la personne à habiter un logement, pas de condition d’arrêt de consommations des substances psychoactives, de suivi psy, d’expérience locative, </a:t>
            </a:r>
            <a:r>
              <a:rPr lang="fr-FR" sz="2700" i="1" dirty="0" err="1">
                <a:solidFill>
                  <a:schemeClr val="accent2"/>
                </a:solidFill>
              </a:rPr>
              <a:t>etc</a:t>
            </a:r>
            <a:r>
              <a:rPr lang="fr-FR" sz="2700" dirty="0">
                <a:solidFill>
                  <a:schemeClr val="accent2"/>
                </a:solidFill>
              </a:rPr>
              <a:t> ...</a:t>
            </a:r>
            <a:br>
              <a:rPr lang="fr-FR" dirty="0"/>
            </a:br>
            <a:endParaRPr lang="fr-FR" dirty="0"/>
          </a:p>
        </p:txBody>
      </p:sp>
      <p:sp>
        <p:nvSpPr>
          <p:cNvPr id="3" name="Espace réservé du contenu 2"/>
          <p:cNvSpPr>
            <a:spLocks noGrp="1"/>
          </p:cNvSpPr>
          <p:nvPr>
            <p:ph idx="1"/>
          </p:nvPr>
        </p:nvSpPr>
        <p:spPr>
          <a:xfrm>
            <a:off x="457200" y="1242035"/>
            <a:ext cx="8229600" cy="4525963"/>
          </a:xfrm>
        </p:spPr>
        <p:txBody>
          <a:bodyPr>
            <a:normAutofit lnSpcReduction="10000"/>
          </a:bodyPr>
          <a:lstStyle/>
          <a:p>
            <a:pPr marL="0" indent="0" algn="just">
              <a:buNone/>
            </a:pPr>
            <a:endParaRPr lang="fr-FR" sz="2400" dirty="0"/>
          </a:p>
          <a:p>
            <a:pPr marL="0" indent="0">
              <a:buNone/>
            </a:pPr>
            <a:r>
              <a:rPr lang="fr-FR" sz="2400" dirty="0"/>
              <a:t>Le dispositif « Un Chez Soi d’Abord » propose aux personnes en </a:t>
            </a:r>
            <a:r>
              <a:rPr lang="fr-FR" sz="2400" b="1" dirty="0"/>
              <a:t>situation de grande précarité </a:t>
            </a:r>
            <a:r>
              <a:rPr lang="fr-FR" sz="2400" dirty="0"/>
              <a:t>et présentant des </a:t>
            </a:r>
            <a:r>
              <a:rPr lang="fr-FR" sz="2400" b="1" dirty="0"/>
              <a:t>troubles psychiques sévères</a:t>
            </a:r>
            <a:r>
              <a:rPr lang="fr-FR" sz="2400" dirty="0"/>
              <a:t> un accès direct à un logement stable. </a:t>
            </a:r>
          </a:p>
          <a:p>
            <a:pPr marL="0" indent="0">
              <a:buNone/>
            </a:pPr>
            <a:r>
              <a:rPr lang="fr-FR" sz="2400" dirty="0"/>
              <a:t>Logés en sous-location, les bénéficiaires sont accompagnés au quotidien par une équipe médico-sociale pluridisciplinaire. Le logement, droit fondamental, est le </a:t>
            </a:r>
            <a:r>
              <a:rPr lang="fr-FR" sz="2400" b="1" dirty="0"/>
              <a:t>point de départ </a:t>
            </a:r>
            <a:r>
              <a:rPr lang="fr-FR" sz="2400" dirty="0"/>
              <a:t>pour faciliter les soins, l’inclusion sociale et le mieux-être.</a:t>
            </a:r>
          </a:p>
          <a:p>
            <a:pPr marL="0" indent="0">
              <a:buNone/>
            </a:pPr>
            <a:r>
              <a:rPr lang="fr-FR" sz="2400" dirty="0"/>
              <a:t>« Un Chez Soi d’Abord » est la transposition française du projet «</a:t>
            </a:r>
            <a:r>
              <a:rPr lang="fr-FR" sz="2400" dirty="0" err="1"/>
              <a:t>Housing</a:t>
            </a:r>
            <a:r>
              <a:rPr lang="fr-FR" sz="2400" dirty="0"/>
              <a:t> First», initié à New-York dans les années 1990. </a:t>
            </a:r>
          </a:p>
          <a:p>
            <a:pPr marL="0" indent="0">
              <a:buNone/>
            </a:pPr>
            <a:r>
              <a:rPr lang="fr-FR" sz="2400" dirty="0"/>
              <a:t>D’autres expérimentations européennes similaires ont également été mise en place ainsi qu’un programme de recherche et de formation.</a:t>
            </a:r>
          </a:p>
          <a:p>
            <a:endParaRPr lang="fr-FR" dirty="0"/>
          </a:p>
          <a:p>
            <a:endParaRPr lang="fr-FR" dirty="0"/>
          </a:p>
        </p:txBody>
      </p:sp>
      <p:pic>
        <p:nvPicPr>
          <p:cNvPr id="4" name="Image 3" descr="logo+bandeau-light.png"/>
          <p:cNvPicPr>
            <a:picLocks noChangeAspect="1"/>
          </p:cNvPicPr>
          <p:nvPr/>
        </p:nvPicPr>
        <p:blipFill>
          <a:blip r:embed="rId2" cstate="print"/>
          <a:stretch>
            <a:fillRect/>
          </a:stretch>
        </p:blipFill>
        <p:spPr>
          <a:xfrm>
            <a:off x="179512" y="5559475"/>
            <a:ext cx="1123495" cy="1133375"/>
          </a:xfrm>
          <a:prstGeom prst="rect">
            <a:avLst/>
          </a:prstGeom>
        </p:spPr>
      </p:pic>
    </p:spTree>
    <p:extLst>
      <p:ext uri="{BB962C8B-B14F-4D97-AF65-F5344CB8AC3E}">
        <p14:creationId xmlns:p14="http://schemas.microsoft.com/office/powerpoint/2010/main" val="2487656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5907"/>
            <a:ext cx="8229600" cy="1143000"/>
          </a:xfrm>
        </p:spPr>
        <p:txBody>
          <a:bodyPr>
            <a:normAutofit/>
          </a:bodyPr>
          <a:lstStyle/>
          <a:p>
            <a:r>
              <a:rPr lang="fr-FR" b="1" dirty="0">
                <a:solidFill>
                  <a:schemeClr val="accent2"/>
                </a:solidFill>
              </a:rPr>
              <a:t>Principes fondamentaux Du Chez Soi D’abord</a:t>
            </a:r>
            <a:br>
              <a:rPr lang="fr-FR" dirty="0"/>
            </a:br>
            <a:endParaRPr lang="fr-FR" dirty="0"/>
          </a:p>
        </p:txBody>
      </p:sp>
      <p:sp>
        <p:nvSpPr>
          <p:cNvPr id="3" name="Espace réservé du contenu 2"/>
          <p:cNvSpPr>
            <a:spLocks noGrp="1"/>
          </p:cNvSpPr>
          <p:nvPr>
            <p:ph idx="1"/>
          </p:nvPr>
        </p:nvSpPr>
        <p:spPr>
          <a:xfrm>
            <a:off x="457200" y="1165217"/>
            <a:ext cx="8229600" cy="4525963"/>
          </a:xfrm>
        </p:spPr>
        <p:txBody>
          <a:bodyPr>
            <a:normAutofit/>
          </a:bodyPr>
          <a:lstStyle/>
          <a:p>
            <a:pPr lvl="0">
              <a:buFont typeface="Wingdings" panose="05000000000000000000" pitchFamily="2" charset="2"/>
              <a:buChar char="v"/>
            </a:pPr>
            <a:r>
              <a:rPr lang="fr-FR" sz="2400" dirty="0"/>
              <a:t> Le Logement est un droit fondamental</a:t>
            </a:r>
          </a:p>
          <a:p>
            <a:pPr lvl="0">
              <a:buFont typeface="Wingdings" panose="05000000000000000000" pitchFamily="2" charset="2"/>
              <a:buChar char="v"/>
            </a:pPr>
            <a:r>
              <a:rPr lang="fr-FR" sz="2400" dirty="0"/>
              <a:t> Accès rapide à un logement ordinaire</a:t>
            </a:r>
          </a:p>
          <a:p>
            <a:pPr lvl="0">
              <a:buFont typeface="Wingdings" panose="05000000000000000000" pitchFamily="2" charset="2"/>
              <a:buChar char="v"/>
            </a:pPr>
            <a:r>
              <a:rPr lang="fr-FR" sz="2400" dirty="0"/>
              <a:t> Primauté du choix de la personne pour fixer les axes d’accompagnement, la fréquence, le lieu et le type de rencontres </a:t>
            </a:r>
          </a:p>
          <a:p>
            <a:pPr lvl="0">
              <a:buFont typeface="Wingdings" panose="05000000000000000000" pitchFamily="2" charset="2"/>
              <a:buChar char="v"/>
            </a:pPr>
            <a:r>
              <a:rPr lang="fr-FR" sz="2400" dirty="0"/>
              <a:t> Engagement à accompagner la personne autant que nécessaire</a:t>
            </a:r>
          </a:p>
          <a:p>
            <a:pPr lvl="0">
              <a:buFont typeface="Wingdings" panose="05000000000000000000" pitchFamily="2" charset="2"/>
              <a:buChar char="v"/>
            </a:pPr>
            <a:r>
              <a:rPr lang="fr-FR" sz="2400" dirty="0"/>
              <a:t> Accompagnement orienté rétablissement</a:t>
            </a:r>
          </a:p>
          <a:p>
            <a:pPr lvl="0">
              <a:buFont typeface="Wingdings" panose="05000000000000000000" pitchFamily="2" charset="2"/>
              <a:buChar char="v"/>
            </a:pPr>
            <a:r>
              <a:rPr lang="fr-FR" sz="2400" dirty="0"/>
              <a:t> Stratégie de réduction des risques et des dommages</a:t>
            </a:r>
          </a:p>
          <a:p>
            <a:pPr lvl="0">
              <a:buFont typeface="Wingdings" panose="05000000000000000000" pitchFamily="2" charset="2"/>
              <a:buChar char="v"/>
            </a:pPr>
            <a:r>
              <a:rPr lang="fr-FR" sz="2400" dirty="0"/>
              <a:t> Un engagement soutenu mais non coercitif </a:t>
            </a:r>
          </a:p>
          <a:p>
            <a:pPr lvl="0">
              <a:buFont typeface="Wingdings" panose="05000000000000000000" pitchFamily="2" charset="2"/>
              <a:buChar char="v"/>
            </a:pPr>
            <a:r>
              <a:rPr lang="fr-FR" sz="2400" dirty="0"/>
              <a:t> Séparation entre gestion locative et accompagnement</a:t>
            </a:r>
          </a:p>
          <a:p>
            <a:endParaRPr lang="fr-FR" dirty="0"/>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4174876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chemeClr val="accent2"/>
                </a:solidFill>
              </a:rPr>
              <a:t>Pour intégrer le dispositif</a:t>
            </a:r>
            <a:br>
              <a:rPr lang="fr-FR" dirty="0">
                <a:solidFill>
                  <a:schemeClr val="accent2"/>
                </a:solidFill>
              </a:rPr>
            </a:br>
            <a:endParaRPr lang="fr-FR" dirty="0">
              <a:solidFill>
                <a:schemeClr val="accent2"/>
              </a:solidFill>
            </a:endParaRPr>
          </a:p>
        </p:txBody>
      </p:sp>
      <p:sp>
        <p:nvSpPr>
          <p:cNvPr id="3" name="Espace réservé du contenu 2"/>
          <p:cNvSpPr>
            <a:spLocks noGrp="1"/>
          </p:cNvSpPr>
          <p:nvPr>
            <p:ph idx="1"/>
          </p:nvPr>
        </p:nvSpPr>
        <p:spPr>
          <a:xfrm>
            <a:off x="457200" y="1268760"/>
            <a:ext cx="8229600" cy="4525963"/>
          </a:xfrm>
        </p:spPr>
        <p:txBody>
          <a:bodyPr>
            <a:normAutofit lnSpcReduction="10000"/>
          </a:bodyPr>
          <a:lstStyle/>
          <a:p>
            <a:pPr marL="0" indent="0">
              <a:buNone/>
            </a:pPr>
            <a:r>
              <a:rPr lang="fr-FR" b="1" u="sng" dirty="0"/>
              <a:t>Les critères d’admission</a:t>
            </a:r>
          </a:p>
          <a:p>
            <a:pPr marL="0" indent="0">
              <a:buNone/>
            </a:pPr>
            <a:endParaRPr lang="fr-FR" b="1" u="sng" dirty="0"/>
          </a:p>
          <a:p>
            <a:pPr lvl="0">
              <a:buFont typeface="Wingdings" panose="05000000000000000000" pitchFamily="2" charset="2"/>
              <a:buChar char="v"/>
            </a:pPr>
            <a:r>
              <a:rPr lang="fr-FR" dirty="0"/>
              <a:t> </a:t>
            </a:r>
            <a:r>
              <a:rPr lang="fr-FR" sz="2400" dirty="0"/>
              <a:t>Etre en situation d’</a:t>
            </a:r>
            <a:r>
              <a:rPr lang="fr-FR" sz="2400" b="1" dirty="0"/>
              <a:t>itinérance absolue (au moins 7 jours d’errance dans l’année écoulée) </a:t>
            </a:r>
            <a:endParaRPr lang="fr-FR" sz="2400" dirty="0"/>
          </a:p>
          <a:p>
            <a:pPr lvl="0">
              <a:buFont typeface="Wingdings" panose="05000000000000000000" pitchFamily="2" charset="2"/>
              <a:buChar char="v"/>
            </a:pPr>
            <a:r>
              <a:rPr lang="fr-FR" sz="2400" dirty="0"/>
              <a:t> Se trouver</a:t>
            </a:r>
            <a:r>
              <a:rPr lang="fr-FR" sz="2400" b="1" dirty="0"/>
              <a:t> en situation régulière </a:t>
            </a:r>
            <a:r>
              <a:rPr lang="fr-FR" sz="2400" dirty="0"/>
              <a:t>sur le territoire français (titre de séjour valide et ressources possibles pour payer le montant du loyer)</a:t>
            </a:r>
          </a:p>
          <a:p>
            <a:pPr lvl="0">
              <a:buFont typeface="Wingdings" panose="05000000000000000000" pitchFamily="2" charset="2"/>
              <a:buChar char="v"/>
            </a:pPr>
            <a:r>
              <a:rPr lang="fr-FR" sz="2400" dirty="0"/>
              <a:t> Présenter un </a:t>
            </a:r>
            <a:r>
              <a:rPr lang="fr-FR" sz="2400" b="1" dirty="0"/>
              <a:t>diagnostic de schizophrénie</a:t>
            </a:r>
            <a:r>
              <a:rPr lang="fr-FR" sz="2400" dirty="0"/>
              <a:t> ou autres troubles psychotiques</a:t>
            </a:r>
          </a:p>
          <a:p>
            <a:pPr lvl="0">
              <a:buFont typeface="Wingdings" panose="05000000000000000000" pitchFamily="2" charset="2"/>
              <a:buChar char="v"/>
            </a:pPr>
            <a:r>
              <a:rPr lang="fr-FR" sz="2400" dirty="0"/>
              <a:t> Avoir des </a:t>
            </a:r>
            <a:r>
              <a:rPr lang="fr-FR" sz="2400" b="1" dirty="0"/>
              <a:t>besoins sanitaires et sociaux élevés</a:t>
            </a:r>
            <a:r>
              <a:rPr lang="fr-FR" sz="2400" dirty="0"/>
              <a:t>, nécessitant un accompagnement intensif (grille MCAS)</a:t>
            </a:r>
          </a:p>
          <a:p>
            <a:pPr lvl="0">
              <a:buFont typeface="Wingdings" panose="05000000000000000000" pitchFamily="2" charset="2"/>
              <a:buChar char="v"/>
            </a:pPr>
            <a:r>
              <a:rPr lang="fr-FR" sz="2400" dirty="0"/>
              <a:t> Souhaiter </a:t>
            </a:r>
            <a:r>
              <a:rPr lang="fr-FR" sz="2400" b="1" dirty="0"/>
              <a:t>vivre dans un logement</a:t>
            </a:r>
            <a:r>
              <a:rPr lang="fr-FR" sz="2400" dirty="0"/>
              <a:t> à Bordeaux ou sur les communes limitrophes (Métropole)</a:t>
            </a:r>
          </a:p>
          <a:p>
            <a:endParaRPr lang="fr-FR" dirty="0"/>
          </a:p>
        </p:txBody>
      </p:sp>
      <p:pic>
        <p:nvPicPr>
          <p:cNvPr id="4" name="Image 3" descr="logo+bandeau-light.png"/>
          <p:cNvPicPr>
            <a:picLocks noChangeAspect="1"/>
          </p:cNvPicPr>
          <p:nvPr/>
        </p:nvPicPr>
        <p:blipFill>
          <a:blip r:embed="rId2" cstate="print"/>
          <a:stretch>
            <a:fillRect/>
          </a:stretch>
        </p:blipFill>
        <p:spPr>
          <a:xfrm>
            <a:off x="107504" y="5724625"/>
            <a:ext cx="1123495" cy="1133375"/>
          </a:xfrm>
          <a:prstGeom prst="rect">
            <a:avLst/>
          </a:prstGeom>
        </p:spPr>
      </p:pic>
    </p:spTree>
    <p:extLst>
      <p:ext uri="{BB962C8B-B14F-4D97-AF65-F5344CB8AC3E}">
        <p14:creationId xmlns:p14="http://schemas.microsoft.com/office/powerpoint/2010/main" val="261116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8942" y="426368"/>
            <a:ext cx="8229600" cy="1143000"/>
          </a:xfrm>
        </p:spPr>
        <p:txBody>
          <a:bodyPr>
            <a:normAutofit/>
          </a:bodyPr>
          <a:lstStyle/>
          <a:p>
            <a:r>
              <a:rPr lang="fr-FR" b="1" dirty="0">
                <a:solidFill>
                  <a:schemeClr val="accent2"/>
                </a:solidFill>
              </a:rPr>
              <a:t>Un accompagnement soutenu et individualisé </a:t>
            </a:r>
            <a:br>
              <a:rPr lang="fr-FR" dirty="0"/>
            </a:br>
            <a:endParaRPr lang="fr-FR" dirty="0"/>
          </a:p>
        </p:txBody>
      </p:sp>
      <p:sp>
        <p:nvSpPr>
          <p:cNvPr id="3" name="Espace réservé du contenu 2"/>
          <p:cNvSpPr>
            <a:spLocks noGrp="1"/>
          </p:cNvSpPr>
          <p:nvPr>
            <p:ph idx="1"/>
          </p:nvPr>
        </p:nvSpPr>
        <p:spPr/>
        <p:txBody>
          <a:bodyPr/>
          <a:lstStyle/>
          <a:p>
            <a:pPr lvl="0">
              <a:buFont typeface="Wingdings" panose="05000000000000000000" pitchFamily="2" charset="2"/>
              <a:buChar char="v"/>
            </a:pPr>
            <a:r>
              <a:rPr lang="fr-FR" sz="2400" dirty="0"/>
              <a:t> Qui s’appuie sur la propre expertise de la personne vis-à-vis de son parcours et de ses attentes</a:t>
            </a:r>
          </a:p>
          <a:p>
            <a:pPr lvl="0">
              <a:buFont typeface="Wingdings" panose="05000000000000000000" pitchFamily="2" charset="2"/>
              <a:buChar char="v"/>
            </a:pPr>
            <a:endParaRPr lang="fr-FR" sz="2400" dirty="0"/>
          </a:p>
          <a:p>
            <a:pPr lvl="0">
              <a:buFont typeface="Wingdings" panose="05000000000000000000" pitchFamily="2" charset="2"/>
              <a:buChar char="v"/>
            </a:pPr>
            <a:r>
              <a:rPr lang="fr-FR" sz="2400" dirty="0"/>
              <a:t> Concret et centré sur le soutien au quotidien (au moins 1 rencontre par semaine avec l’équipe) </a:t>
            </a:r>
          </a:p>
          <a:p>
            <a:pPr lvl="0">
              <a:buFont typeface="Wingdings" panose="05000000000000000000" pitchFamily="2" charset="2"/>
              <a:buChar char="v"/>
            </a:pPr>
            <a:endParaRPr lang="fr-FR" sz="2400" dirty="0"/>
          </a:p>
          <a:p>
            <a:pPr lvl="0">
              <a:buFont typeface="Wingdings" panose="05000000000000000000" pitchFamily="2" charset="2"/>
              <a:buChar char="v"/>
            </a:pPr>
            <a:r>
              <a:rPr lang="fr-FR" sz="2400" dirty="0"/>
              <a:t> Orienté vers le </a:t>
            </a:r>
            <a:r>
              <a:rPr lang="fr-FR" sz="2400" b="1" dirty="0"/>
              <a:t>rétablissement</a:t>
            </a:r>
            <a:r>
              <a:rPr lang="fr-FR" sz="2400" dirty="0"/>
              <a:t> en santé mentale</a:t>
            </a:r>
          </a:p>
          <a:p>
            <a:endParaRPr lang="fr-FR" dirty="0"/>
          </a:p>
        </p:txBody>
      </p:sp>
      <p:pic>
        <p:nvPicPr>
          <p:cNvPr id="4" name="Image 3" descr="logo+bandeau-light.png"/>
          <p:cNvPicPr>
            <a:picLocks noChangeAspect="1"/>
          </p:cNvPicPr>
          <p:nvPr/>
        </p:nvPicPr>
        <p:blipFill>
          <a:blip r:embed="rId2" cstate="print"/>
          <a:stretch>
            <a:fillRect/>
          </a:stretch>
        </p:blipFill>
        <p:spPr>
          <a:xfrm>
            <a:off x="6442" y="5724625"/>
            <a:ext cx="1123495" cy="1133375"/>
          </a:xfrm>
          <a:prstGeom prst="rect">
            <a:avLst/>
          </a:prstGeom>
        </p:spPr>
      </p:pic>
    </p:spTree>
    <p:extLst>
      <p:ext uri="{BB962C8B-B14F-4D97-AF65-F5344CB8AC3E}">
        <p14:creationId xmlns:p14="http://schemas.microsoft.com/office/powerpoint/2010/main" val="1291738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B050"/>
                </a:solidFill>
              </a:rPr>
              <a:t>ESPOIR</a:t>
            </a:r>
          </a:p>
        </p:txBody>
      </p:sp>
      <p:sp>
        <p:nvSpPr>
          <p:cNvPr id="3" name="Espace réservé du contenu 2"/>
          <p:cNvSpPr>
            <a:spLocks noGrp="1"/>
          </p:cNvSpPr>
          <p:nvPr>
            <p:ph idx="1"/>
          </p:nvPr>
        </p:nvSpPr>
        <p:spPr/>
        <p:txBody>
          <a:bodyPr>
            <a:normAutofit/>
          </a:bodyPr>
          <a:lstStyle/>
          <a:p>
            <a:pPr marL="0" indent="0">
              <a:buNone/>
            </a:pPr>
            <a:r>
              <a:rPr lang="fr-FR" sz="2400" i="1" dirty="0"/>
              <a:t>« Reprendre espoir c’est avoir des rêves »</a:t>
            </a:r>
          </a:p>
          <a:p>
            <a:pPr marL="0" indent="0">
              <a:buNone/>
            </a:pPr>
            <a:endParaRPr lang="fr-FR" sz="2400" dirty="0"/>
          </a:p>
          <a:p>
            <a:pPr marL="0" indent="0" algn="just">
              <a:buNone/>
            </a:pPr>
            <a:r>
              <a:rPr lang="fr-FR" sz="2400" dirty="0"/>
              <a:t>Fait d’espérer, d’attendre avec confiance la réalisation dans l’avenir de quelque chose de favorable, généralement précis ou déterminé, que l’on souhaite, que l’on désire.  </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952640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SOUTIEN</a:t>
            </a:r>
          </a:p>
        </p:txBody>
      </p:sp>
      <p:sp>
        <p:nvSpPr>
          <p:cNvPr id="3" name="Espace réservé du contenu 2"/>
          <p:cNvSpPr>
            <a:spLocks noGrp="1"/>
          </p:cNvSpPr>
          <p:nvPr>
            <p:ph idx="1"/>
          </p:nvPr>
        </p:nvSpPr>
        <p:spPr/>
        <p:txBody>
          <a:bodyPr>
            <a:normAutofit/>
          </a:bodyPr>
          <a:lstStyle/>
          <a:p>
            <a:pPr marL="0" indent="0">
              <a:buNone/>
            </a:pPr>
            <a:r>
              <a:rPr lang="fr-FR" sz="2400" i="1" dirty="0"/>
              <a:t>« Accepter le soutien d’autrui, savoir aider autrui pour se sentir mieux et améliorer sa qualité de vie » </a:t>
            </a:r>
          </a:p>
          <a:p>
            <a:pPr marL="0" indent="0">
              <a:buNone/>
            </a:pPr>
            <a:endParaRPr lang="fr-FR" sz="2400" i="1" dirty="0"/>
          </a:p>
          <a:p>
            <a:pPr marL="0" indent="0" algn="just">
              <a:buNone/>
            </a:pPr>
            <a:r>
              <a:rPr lang="fr-FR" sz="2400" dirty="0"/>
              <a:t>Ce qui permet à quelque chose de se maintenir et/ou de parfaire son développement, ou ce qu’il aide quelqu’un à traverser une épreuve </a:t>
            </a:r>
          </a:p>
        </p:txBody>
      </p:sp>
      <p:pic>
        <p:nvPicPr>
          <p:cNvPr id="4" name="Image 3" descr="logo+bandeau-light.png"/>
          <p:cNvPicPr>
            <a:picLocks noChangeAspect="1"/>
          </p:cNvPicPr>
          <p:nvPr/>
        </p:nvPicPr>
        <p:blipFill>
          <a:blip r:embed="rId2" cstate="print"/>
          <a:stretch>
            <a:fillRect/>
          </a:stretch>
        </p:blipFill>
        <p:spPr>
          <a:xfrm>
            <a:off x="179512" y="5691180"/>
            <a:ext cx="1123495" cy="1133375"/>
          </a:xfrm>
          <a:prstGeom prst="rect">
            <a:avLst/>
          </a:prstGeom>
        </p:spPr>
      </p:pic>
    </p:spTree>
    <p:extLst>
      <p:ext uri="{BB962C8B-B14F-4D97-AF65-F5344CB8AC3E}">
        <p14:creationId xmlns:p14="http://schemas.microsoft.com/office/powerpoint/2010/main" val="3929205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1030</Words>
  <Application>Microsoft Office PowerPoint</Application>
  <PresentationFormat>Affichage à l'écran (4:3)</PresentationFormat>
  <Paragraphs>96</Paragraphs>
  <Slides>16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Calibri Light</vt:lpstr>
      <vt:lpstr>Wingdings</vt:lpstr>
      <vt:lpstr>Thème Office</vt:lpstr>
      <vt:lpstr>Présentation PowerPoint</vt:lpstr>
      <vt:lpstr>Le rétablissement au cœur du projet </vt:lpstr>
      <vt:lpstr>Présentation PowerPoint</vt:lpstr>
      <vt:lpstr> Pas d’évaluation a priori de la capacité de la personne à habiter un logement, pas de condition d’arrêt de consommations des substances psychoactives, de suivi psy, d’expérience locative, etc ... </vt:lpstr>
      <vt:lpstr>Principes fondamentaux Du Chez Soi D’abord </vt:lpstr>
      <vt:lpstr>Pour intégrer le dispositif </vt:lpstr>
      <vt:lpstr>Un accompagnement soutenu et individualisé  </vt:lpstr>
      <vt:lpstr>ESPOIR</vt:lpstr>
      <vt:lpstr>SOUTIEN</vt:lpstr>
      <vt:lpstr>PLAIDOYER</vt:lpstr>
      <vt:lpstr>EMPOWERMENT</vt:lpstr>
      <vt:lpstr>RESPONSABILITE</vt:lpstr>
      <vt:lpstr>Des exemples concrets ( liste non exhaustives et à étayer au gré de nos imaginations !)</vt:lpstr>
      <vt:lpstr>Une boite à outils</vt:lpstr>
      <vt:lpstr>Une transformation silencieuse</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enjeux du logement et de l’habitat. Housing First, Un Chez Soi d’Abord, Logement d’abord….   Un nouveau modèle européen de lutte contre le sans-abrisme.</dc:title>
  <dc:creator>SECRETARIAT ASAIS</dc:creator>
  <cp:lastModifiedBy>pierre GODART</cp:lastModifiedBy>
  <cp:revision>78</cp:revision>
  <dcterms:created xsi:type="dcterms:W3CDTF">2019-08-23T07:33:39Z</dcterms:created>
  <dcterms:modified xsi:type="dcterms:W3CDTF">2020-02-03T18:19:34Z</dcterms:modified>
</cp:coreProperties>
</file>